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5238" r:id="rId3"/>
    <p:sldId id="2147483641" r:id="rId4"/>
    <p:sldId id="279" r:id="rId5"/>
    <p:sldId id="1906881453" r:id="rId6"/>
    <p:sldId id="280" r:id="rId7"/>
    <p:sldId id="261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DA3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6"/>
    <p:restoredTop sz="94488"/>
  </p:normalViewPr>
  <p:slideViewPr>
    <p:cSldViewPr snapToGrid="0" snapToObjects="1" showGuides="1">
      <p:cViewPr varScale="1">
        <p:scale>
          <a:sx n="65" d="100"/>
          <a:sy n="65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D72B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87-6E43-8522-8E8D2E81C91E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87-6E43-8522-8E8D2E81C9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Sheet1!$A$2:$A$29</c:f>
              <c:numCache>
                <c:formatCode>General</c:formatCod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numCache>
            </c:numRef>
          </c:cat>
          <c:val>
            <c:numRef>
              <c:f>Sheet1!$B$2:$B$29</c:f>
              <c:numCache>
                <c:formatCode>_(* #,##0_);_(* \(#,##0\);_(* "-"_);_(@_)</c:formatCode>
                <c:ptCount val="28"/>
                <c:pt idx="0">
                  <c:v>1520</c:v>
                </c:pt>
                <c:pt idx="1">
                  <c:v>1518</c:v>
                </c:pt>
                <c:pt idx="2">
                  <c:v>1472</c:v>
                </c:pt>
                <c:pt idx="3">
                  <c:v>1428</c:v>
                </c:pt>
                <c:pt idx="4">
                  <c:v>1340</c:v>
                </c:pt>
                <c:pt idx="5">
                  <c:v>1249</c:v>
                </c:pt>
                <c:pt idx="6">
                  <c:v>1155</c:v>
                </c:pt>
                <c:pt idx="7">
                  <c:v>1096</c:v>
                </c:pt>
                <c:pt idx="8">
                  <c:v>1067</c:v>
                </c:pt>
                <c:pt idx="9">
                  <c:v>1019</c:v>
                </c:pt>
                <c:pt idx="10">
                  <c:v>963</c:v>
                </c:pt>
                <c:pt idx="11">
                  <c:v>986</c:v>
                </c:pt>
                <c:pt idx="12">
                  <c:v>969</c:v>
                </c:pt>
                <c:pt idx="13">
                  <c:v>953</c:v>
                </c:pt>
                <c:pt idx="14">
                  <c:v>918</c:v>
                </c:pt>
                <c:pt idx="15">
                  <c:v>875</c:v>
                </c:pt>
                <c:pt idx="16">
                  <c:v>828</c:v>
                </c:pt>
                <c:pt idx="17">
                  <c:v>789</c:v>
                </c:pt>
                <c:pt idx="18">
                  <c:v>786</c:v>
                </c:pt>
                <c:pt idx="19">
                  <c:v>831.1</c:v>
                </c:pt>
                <c:pt idx="20">
                  <c:v>801</c:v>
                </c:pt>
                <c:pt idx="21">
                  <c:v>772.3</c:v>
                </c:pt>
                <c:pt idx="22">
                  <c:v>745.1</c:v>
                </c:pt>
                <c:pt idx="23">
                  <c:v>708.3</c:v>
                </c:pt>
                <c:pt idx="24">
                  <c:v>658.5</c:v>
                </c:pt>
                <c:pt idx="25">
                  <c:v>612.70000000000005</c:v>
                </c:pt>
                <c:pt idx="26">
                  <c:v>605.70000000000005</c:v>
                </c:pt>
                <c:pt idx="27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7-6E43-8522-8E8D2E81C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39"/>
        <c:axId val="528363616"/>
        <c:axId val="528131472"/>
      </c:barChart>
      <c:catAx>
        <c:axId val="5283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131472"/>
        <c:crosses val="autoZero"/>
        <c:auto val="1"/>
        <c:lblAlgn val="ctr"/>
        <c:lblOffset val="100"/>
        <c:noMultiLvlLbl val="0"/>
      </c:catAx>
      <c:valAx>
        <c:axId val="52813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3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E465-5885-46F2-A6DE-C7A811B6F2B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3CEC8-7B1E-4CF9-8870-0E8FD8680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3CEC8-7B1E-4CF9-8870-0E8FD8680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bac467597a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bac467597a_0_1025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8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bac467597a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bac467597a_0_1025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73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>
          <a:extLst>
            <a:ext uri="{FF2B5EF4-FFF2-40B4-BE49-F238E27FC236}">
              <a16:creationId xmlns:a16="http://schemas.microsoft.com/office/drawing/2014/main" id="{2CBDFE34-5449-F9A3-6021-0141C9161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bac467597a_0_1025:notes">
            <a:extLst>
              <a:ext uri="{FF2B5EF4-FFF2-40B4-BE49-F238E27FC236}">
                <a16:creationId xmlns:a16="http://schemas.microsoft.com/office/drawing/2014/main" id="{9571DEFD-7826-1A48-7AB9-F5A20398D5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bac467597a_0_1025:notes">
            <a:extLst>
              <a:ext uri="{FF2B5EF4-FFF2-40B4-BE49-F238E27FC236}">
                <a16:creationId xmlns:a16="http://schemas.microsoft.com/office/drawing/2014/main" id="{DF59C75A-2E8A-1287-BE44-A9459BC44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67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470B5-CF76-466B-AD71-7C1EE7C0381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60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ACC-D938-5949-9380-C019C9046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1165B-7E3A-0C40-B22A-04B3B4D3B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571C-40C4-904E-AB59-6A691076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62DF-B14D-6448-A984-3E3862CB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7F58-5461-7D44-ABB3-0CA0747D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B33B-9BA8-7C4B-B247-346B1436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CF85D-D6AD-3B4B-A060-9A08A8442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22E1A-2852-B744-A16D-1063B915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3AF0D-2A92-C840-97BB-9674DC27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7534-453B-1842-A465-35EF2DE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244DE-A270-9A40-B678-48C330C53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5DF02-DEAB-FF4B-AE23-0A8BE1345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D7A81-AC36-8245-BBB4-4537EAC4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0844-C8B6-7F43-9100-0E2C6C8D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F018-3138-8346-804E-EB90A5E4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1320633" y="538183"/>
            <a:ext cx="565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ctrTitle" idx="2"/>
          </p:nvPr>
        </p:nvSpPr>
        <p:spPr>
          <a:xfrm>
            <a:off x="2481517" y="4225759"/>
            <a:ext cx="32204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2481533" y="4625923"/>
            <a:ext cx="3220400" cy="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ctrTitle" idx="3"/>
          </p:nvPr>
        </p:nvSpPr>
        <p:spPr>
          <a:xfrm>
            <a:off x="2481517" y="2080567"/>
            <a:ext cx="32204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subTitle" idx="4"/>
          </p:nvPr>
        </p:nvSpPr>
        <p:spPr>
          <a:xfrm>
            <a:off x="2481533" y="2480733"/>
            <a:ext cx="3220400" cy="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ctrTitle" idx="5"/>
          </p:nvPr>
        </p:nvSpPr>
        <p:spPr>
          <a:xfrm>
            <a:off x="7740188" y="4225759"/>
            <a:ext cx="32204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7740201" y="4625923"/>
            <a:ext cx="3220400" cy="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ctrTitle" idx="7"/>
          </p:nvPr>
        </p:nvSpPr>
        <p:spPr>
          <a:xfrm>
            <a:off x="7740188" y="2080567"/>
            <a:ext cx="32204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subTitle" idx="8"/>
          </p:nvPr>
        </p:nvSpPr>
        <p:spPr>
          <a:xfrm>
            <a:off x="7740201" y="2480733"/>
            <a:ext cx="3220400" cy="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1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64CF-BF36-BC46-9995-C0F4239E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1099-1D67-8748-8B5C-20BCE61C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92D0-3F98-0A49-8A5A-914CFA3B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79047-BA92-CF4B-95E5-F78B2A79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4810-F48E-FB42-8B2F-8C22D35B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B1A7-5E89-6949-ABCD-D6DB33B0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972E-BBE5-9041-8338-A55009208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2A7DE-A0EF-764E-A83A-88AB1428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E80-6D60-C048-BC0D-94E0F78B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26A1-A2D0-1C49-819A-64CFD562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25BB-CC35-9141-9A6B-FF1BD9D6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0A1E-EED4-D848-91A9-2374F6282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1A829-78B0-BF4C-B473-08F405B96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1579-2081-6144-A01B-C6007FAD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B935-4F99-0F49-AA90-1C54E58F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5CBE2-91E9-5644-BF18-259E98B3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C154-B30E-5F47-BD29-57CEA9F4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AB84-04FF-F94B-9A15-ED5FDAF41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8D9D2-8871-034A-A1B9-3FAB65F0C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77ADF-6776-D847-87DF-5A3463B07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4F352-EB2A-3940-9C07-5C51D5903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9A229-9149-5E45-B258-51B6E5C7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C900B-8162-1A40-8B8E-7A360176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CF804-652D-FF46-9101-9C744873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B30C-9078-D348-B4EA-FCF0B0F4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01032-9C2D-2A4C-AF2A-19C5D5AD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421B5-5418-6147-B555-68EEE645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F529D-CC05-E547-8F27-5A98BD94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E825C-8F50-7640-AAAD-8476795D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AD7EB-8893-2F4A-81CA-F8618C25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093C-7F6C-A840-8000-AB8AE72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4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868D-5B7D-4C4A-B7BB-DA872330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3BE1-6EFC-AD42-9F48-B58A2E32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CC18E-0353-4C45-A64E-C5A594C4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DA739-B7C8-4A4C-900E-567C62FB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C7590-17DD-0D41-9F60-D770C2D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3859B-640C-9F48-BBA1-8D8C546B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1DD9-E8DA-1145-B9DF-DE76B3B7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0C9D7-CEA5-BF4E-9035-BE7EB9F4F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1C13D-175E-5B43-B51C-85341736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3F314-74A1-3441-BD0F-9D34D32B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E6227-0944-2F42-8DFE-88D7DE42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18C09-EC6F-7140-B0BD-580C3C0A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3529E-A6FF-CB49-9053-09CB7A1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C2ADC-3A9D-9345-B0CF-BEA93DE7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AB344-39DF-7A4D-BBE9-FAE6FDBD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C5E3-3E63-4E42-B0B6-0E1EA5E0AA4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4AEBB-3C0B-9F47-82F8-9A132E2B0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49A8-BBF3-0E42-B12A-1528B14FF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BCCE-82A8-624E-B7D9-C9D2DA7F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0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rah terima jabatan Menteri Energi dan Sumber Daya Mineral (ESDM) Arifin Tasrif kepada Bahlil Lahadahila di Kementerian ESDM. (Dery Ridwansyah/JawaPos.com)">
            <a:extLst>
              <a:ext uri="{FF2B5EF4-FFF2-40B4-BE49-F238E27FC236}">
                <a16:creationId xmlns:a16="http://schemas.microsoft.com/office/drawing/2014/main" id="{D1FF11E3-1BC5-3FB8-E4E0-EB71CD85B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26233"/>
          <a:stretch/>
        </p:blipFill>
        <p:spPr bwMode="auto">
          <a:xfrm>
            <a:off x="5033641" y="0"/>
            <a:ext cx="7250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11BAC-35C7-A148-83F7-4B8A01C09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3FD806-8284-3F4C-9015-164C14B8EF74}"/>
              </a:ext>
            </a:extLst>
          </p:cNvPr>
          <p:cNvSpPr txBox="1"/>
          <p:nvPr/>
        </p:nvSpPr>
        <p:spPr>
          <a:xfrm>
            <a:off x="9386888" y="-800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F024-4794-4093-9CF5-A7910A5470C0}"/>
              </a:ext>
            </a:extLst>
          </p:cNvPr>
          <p:cNvSpPr/>
          <p:nvPr/>
        </p:nvSpPr>
        <p:spPr>
          <a:xfrm>
            <a:off x="221224" y="2191711"/>
            <a:ext cx="5609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Strategi </a:t>
            </a:r>
            <a:r>
              <a:rPr lang="en-ID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Kebijakan</a:t>
            </a:r>
            <a:r>
              <a:rPr lang="en-ID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Swasembada</a:t>
            </a:r>
            <a:r>
              <a:rPr lang="en-ID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Energi</a:t>
            </a:r>
            <a:endParaRPr lang="en-ID" sz="4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DCADD-7B8B-5335-629D-6CB9590495FE}"/>
              </a:ext>
            </a:extLst>
          </p:cNvPr>
          <p:cNvSpPr txBox="1"/>
          <p:nvPr/>
        </p:nvSpPr>
        <p:spPr>
          <a:xfrm>
            <a:off x="221224" y="4378710"/>
            <a:ext cx="2525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Bahlil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Lahadalia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 ESDM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3742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6"/>
          <p:cNvSpPr txBox="1">
            <a:spLocks noGrp="1"/>
          </p:cNvSpPr>
          <p:nvPr>
            <p:ph type="title"/>
          </p:nvPr>
        </p:nvSpPr>
        <p:spPr>
          <a:xfrm>
            <a:off x="4061985" y="124664"/>
            <a:ext cx="599641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859EDF-71E3-8C74-D25F-8AA312BFD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585501"/>
              </p:ext>
            </p:extLst>
          </p:nvPr>
        </p:nvGraphicFramePr>
        <p:xfrm>
          <a:off x="361074" y="946824"/>
          <a:ext cx="11548986" cy="518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0312A9-F00C-7270-6FE7-0DD1904E1FA8}"/>
              </a:ext>
            </a:extLst>
          </p:cNvPr>
          <p:cNvSpPr txBox="1"/>
          <p:nvPr/>
        </p:nvSpPr>
        <p:spPr>
          <a:xfrm>
            <a:off x="4863734" y="1659805"/>
            <a:ext cx="3757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Belanak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36C901-82C4-F91B-0D1B-FABB43752800}"/>
              </a:ext>
            </a:extLst>
          </p:cNvPr>
          <p:cNvCxnSpPr>
            <a:cxnSpLocks/>
          </p:cNvCxnSpPr>
          <p:nvPr/>
        </p:nvCxnSpPr>
        <p:spPr>
          <a:xfrm flipH="1">
            <a:off x="5497714" y="2116699"/>
            <a:ext cx="54073" cy="4427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1BD8F1-588A-2A96-0F28-67F293F254DA}"/>
              </a:ext>
            </a:extLst>
          </p:cNvPr>
          <p:cNvSpPr txBox="1"/>
          <p:nvPr/>
        </p:nvSpPr>
        <p:spPr>
          <a:xfrm>
            <a:off x="7841577" y="2123212"/>
            <a:ext cx="3757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Banyu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Urip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CA20EA-05E4-AB5B-D8F2-49BCC3E14942}"/>
              </a:ext>
            </a:extLst>
          </p:cNvPr>
          <p:cNvCxnSpPr>
            <a:cxnSpLocks/>
          </p:cNvCxnSpPr>
          <p:nvPr/>
        </p:nvCxnSpPr>
        <p:spPr>
          <a:xfrm flipH="1">
            <a:off x="8455007" y="2559494"/>
            <a:ext cx="54073" cy="4427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DFF9EE0-5256-16B8-69C3-B3BA11643F05}"/>
              </a:ext>
            </a:extLst>
          </p:cNvPr>
          <p:cNvSpPr txBox="1">
            <a:spLocks/>
          </p:cNvSpPr>
          <p:nvPr/>
        </p:nvSpPr>
        <p:spPr>
          <a:xfrm>
            <a:off x="11668125" y="6411595"/>
            <a:ext cx="5238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DAA1C-32BF-EF4E-A99C-F492ED21D6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9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A357AC-BF16-5522-0F64-90425A7479D3}"/>
              </a:ext>
            </a:extLst>
          </p:cNvPr>
          <p:cNvSpPr txBox="1"/>
          <p:nvPr/>
        </p:nvSpPr>
        <p:spPr>
          <a:xfrm>
            <a:off x="1929641" y="2241965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LPG Nasional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A5121-4CBC-8D6B-8DE0-AD00D8CA7095}"/>
              </a:ext>
            </a:extLst>
          </p:cNvPr>
          <p:cNvSpPr txBox="1"/>
          <p:nvPr/>
        </p:nvSpPr>
        <p:spPr>
          <a:xfrm>
            <a:off x="2119545" y="272483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1,97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408751-0E6D-91E4-72B7-B372DA6B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6" y="4229391"/>
            <a:ext cx="1304011" cy="13040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51DF20-8485-6FC5-2D72-959BA24E7100}"/>
              </a:ext>
            </a:extLst>
          </p:cNvPr>
          <p:cNvSpPr txBox="1"/>
          <p:nvPr/>
        </p:nvSpPr>
        <p:spPr>
          <a:xfrm>
            <a:off x="1994357" y="4282517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LPG Nasional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24163-CCE2-D156-5C75-277FB89300B3}"/>
              </a:ext>
            </a:extLst>
          </p:cNvPr>
          <p:cNvSpPr txBox="1"/>
          <p:nvPr/>
        </p:nvSpPr>
        <p:spPr>
          <a:xfrm>
            <a:off x="2128184" y="4744182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6,91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EA9E374-4B19-141C-CEDA-F4C74A68C124}"/>
              </a:ext>
            </a:extLst>
          </p:cNvPr>
          <p:cNvSpPr/>
          <p:nvPr/>
        </p:nvSpPr>
        <p:spPr>
          <a:xfrm>
            <a:off x="5132911" y="3191600"/>
            <a:ext cx="1066725" cy="1106495"/>
          </a:xfrm>
          <a:prstGeom prst="rightArrow">
            <a:avLst>
              <a:gd name="adj1" fmla="val 50000"/>
              <a:gd name="adj2" fmla="val 526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C2169D-CA25-3CB8-0DA4-FA95153E9CB0}"/>
              </a:ext>
            </a:extLst>
          </p:cNvPr>
          <p:cNvSpPr txBox="1"/>
          <p:nvPr/>
        </p:nvSpPr>
        <p:spPr>
          <a:xfrm>
            <a:off x="415392" y="1093870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BC17C5-7885-3DBA-5E73-E1287A93D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3" y="2228590"/>
            <a:ext cx="1081020" cy="10810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46EE881-BF43-C6D8-0E61-BCAF46AFE8C1}"/>
              </a:ext>
            </a:extLst>
          </p:cNvPr>
          <p:cNvSpPr txBox="1"/>
          <p:nvPr/>
        </p:nvSpPr>
        <p:spPr>
          <a:xfrm>
            <a:off x="3872536" y="199132"/>
            <a:ext cx="90297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Impor LPG Indonesia Masih Sangat Tinggi</a:t>
            </a:r>
            <a:endParaRPr lang="en-ID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2F9459F-F726-AB55-33F0-62F535C16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92" y="2163120"/>
            <a:ext cx="1081020" cy="10810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7F19780-8CC5-18B9-6DFD-054E0EBBC79C}"/>
              </a:ext>
            </a:extLst>
          </p:cNvPr>
          <p:cNvSpPr txBox="1"/>
          <p:nvPr/>
        </p:nvSpPr>
        <p:spPr>
          <a:xfrm>
            <a:off x="7874652" y="2173285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Konsumsi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LPG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Bersubsidi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4BD74D-6186-E3EC-2561-1C4237F32CAE}"/>
              </a:ext>
            </a:extLst>
          </p:cNvPr>
          <p:cNvSpPr txBox="1"/>
          <p:nvPr/>
        </p:nvSpPr>
        <p:spPr>
          <a:xfrm>
            <a:off x="8215574" y="2649711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8,23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MT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A870F72-0A8D-88D9-A252-BBB3E0230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490" y="4194142"/>
            <a:ext cx="1050588" cy="10505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404CE92-3EEE-A0C5-6D5E-98BDFAEB2DF5}"/>
              </a:ext>
            </a:extLst>
          </p:cNvPr>
          <p:cNvSpPr txBox="1"/>
          <p:nvPr/>
        </p:nvSpPr>
        <p:spPr>
          <a:xfrm>
            <a:off x="7874652" y="4282517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Konsumsi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LPG Non-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subsidi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161F40-25BA-95FF-9E2F-8DC44594E3D1}"/>
              </a:ext>
            </a:extLst>
          </p:cNvPr>
          <p:cNvSpPr txBox="1"/>
          <p:nvPr/>
        </p:nvSpPr>
        <p:spPr>
          <a:xfrm>
            <a:off x="8437307" y="4646937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0,67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MT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578463C-F5CA-CBA6-3906-759CB59737B6}"/>
              </a:ext>
            </a:extLst>
          </p:cNvPr>
          <p:cNvSpPr txBox="1">
            <a:spLocks/>
          </p:cNvSpPr>
          <p:nvPr/>
        </p:nvSpPr>
        <p:spPr>
          <a:xfrm>
            <a:off x="11668125" y="6411595"/>
            <a:ext cx="5238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DAA1C-32BF-EF4E-A99C-F492ED21D6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77299-0EFE-3B79-1340-1FD63499AF8D}"/>
              </a:ext>
            </a:extLst>
          </p:cNvPr>
          <p:cNvSpPr txBox="1"/>
          <p:nvPr/>
        </p:nvSpPr>
        <p:spPr>
          <a:xfrm>
            <a:off x="69449" y="6407388"/>
            <a:ext cx="6452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*)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endParaRPr lang="en-ID" sz="1400" i="1" dirty="0"/>
          </a:p>
        </p:txBody>
      </p:sp>
    </p:spTree>
    <p:extLst>
      <p:ext uri="{BB962C8B-B14F-4D97-AF65-F5344CB8AC3E}">
        <p14:creationId xmlns:p14="http://schemas.microsoft.com/office/powerpoint/2010/main" val="10785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B16CB5-554D-1848-3CA2-5109C62DD772}"/>
              </a:ext>
            </a:extLst>
          </p:cNvPr>
          <p:cNvSpPr txBox="1">
            <a:spLocks/>
          </p:cNvSpPr>
          <p:nvPr/>
        </p:nvSpPr>
        <p:spPr>
          <a:xfrm>
            <a:off x="1" y="257143"/>
            <a:ext cx="12192000" cy="632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RUJUKAN PETA JALAN HILIRISASI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4A2D4-D953-4BFD-95F1-A8FDBF785F79}"/>
              </a:ext>
            </a:extLst>
          </p:cNvPr>
          <p:cNvSpPr txBox="1"/>
          <p:nvPr/>
        </p:nvSpPr>
        <p:spPr>
          <a:xfrm>
            <a:off x="501027" y="5774373"/>
            <a:ext cx="847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Peta </a:t>
            </a:r>
            <a:r>
              <a:rPr lang="en-US" b="1" err="1"/>
              <a:t>jalan</a:t>
            </a:r>
            <a:r>
              <a:rPr lang="en-US" b="1"/>
              <a:t> </a:t>
            </a:r>
            <a:r>
              <a:rPr lang="en-US" b="1" err="1"/>
              <a:t>hilirisasi</a:t>
            </a:r>
            <a:r>
              <a:rPr lang="en-US" b="1"/>
              <a:t> </a:t>
            </a:r>
            <a:r>
              <a:rPr lang="en-US" b="1" err="1"/>
              <a:t>disusun</a:t>
            </a:r>
            <a:r>
              <a:rPr lang="en-US" b="1"/>
              <a:t> Kementerian </a:t>
            </a:r>
            <a:r>
              <a:rPr lang="en-US" b="1" err="1"/>
              <a:t>Investasi</a:t>
            </a:r>
            <a:r>
              <a:rPr lang="en-US" b="1"/>
              <a:t>/BKPM pada </a:t>
            </a:r>
            <a:r>
              <a:rPr lang="en-US" b="1" err="1"/>
              <a:t>tahun</a:t>
            </a:r>
            <a:r>
              <a:rPr lang="en-US" b="1"/>
              <a:t> 2022-2024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687949-9770-FAD2-8EA3-B7CECB25B1E2}"/>
              </a:ext>
            </a:extLst>
          </p:cNvPr>
          <p:cNvGrpSpPr/>
          <p:nvPr/>
        </p:nvGrpSpPr>
        <p:grpSpPr>
          <a:xfrm>
            <a:off x="464282" y="1180092"/>
            <a:ext cx="11519171" cy="4497816"/>
            <a:chOff x="464282" y="1180092"/>
            <a:chExt cx="11519171" cy="4497816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528EFE4-04C9-3B44-4604-30314B32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282" y="1180092"/>
              <a:ext cx="11519171" cy="449781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2220E9-DE66-5B0F-CC9E-B71F83C8AE09}"/>
                </a:ext>
              </a:extLst>
            </p:cNvPr>
            <p:cNvSpPr/>
            <p:nvPr/>
          </p:nvSpPr>
          <p:spPr>
            <a:xfrm>
              <a:off x="613186" y="4539728"/>
              <a:ext cx="623943" cy="355002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Pasir</a:t>
              </a:r>
              <a:r>
                <a:rPr lang="en-US" sz="1200" b="1" dirty="0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Silika</a:t>
              </a:r>
              <a:endParaRPr lang="en-ID" sz="12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7FE84F-3E90-6D64-6D39-79541A1C5290}"/>
                </a:ext>
              </a:extLst>
            </p:cNvPr>
            <p:cNvSpPr/>
            <p:nvPr/>
          </p:nvSpPr>
          <p:spPr>
            <a:xfrm>
              <a:off x="1228164" y="4595309"/>
              <a:ext cx="772758" cy="202602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Mangan</a:t>
              </a:r>
              <a:endParaRPr lang="en-ID" sz="12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309E30-76DE-72F5-3A27-1C91FCF4E79D}"/>
                </a:ext>
              </a:extLst>
            </p:cNvPr>
            <p:cNvSpPr/>
            <p:nvPr/>
          </p:nvSpPr>
          <p:spPr>
            <a:xfrm>
              <a:off x="1950721" y="4618619"/>
              <a:ext cx="540000" cy="202602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Cobalt</a:t>
              </a:r>
              <a:endParaRPr lang="en-ID" sz="12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B312E3-618D-1865-84D6-5BFFAB851D14}"/>
                </a:ext>
              </a:extLst>
            </p:cNvPr>
            <p:cNvSpPr/>
            <p:nvPr/>
          </p:nvSpPr>
          <p:spPr>
            <a:xfrm>
              <a:off x="2485015" y="4491318"/>
              <a:ext cx="935916" cy="43568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err="1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Logam</a:t>
              </a:r>
              <a:r>
                <a:rPr lang="en-US" sz="1100" b="1" dirty="0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Tanah </a:t>
              </a:r>
              <a:r>
                <a:rPr lang="en-US" sz="1100" b="1" dirty="0" err="1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Jarang</a:t>
              </a:r>
              <a:endParaRPr lang="en-ID" sz="11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2486B0-BB50-9891-88EC-EA6C4840B1BB}"/>
                </a:ext>
              </a:extLst>
            </p:cNvPr>
            <p:cNvSpPr/>
            <p:nvPr/>
          </p:nvSpPr>
          <p:spPr>
            <a:xfrm>
              <a:off x="9373496" y="4586345"/>
              <a:ext cx="684000" cy="202602"/>
            </a:xfrm>
            <a:prstGeom prst="rect">
              <a:avLst/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Pala</a:t>
              </a:r>
              <a:endParaRPr lang="en-ID" sz="12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DC56E0-474D-D9A4-96B9-25019AA5C024}"/>
                </a:ext>
              </a:extLst>
            </p:cNvPr>
            <p:cNvSpPr/>
            <p:nvPr/>
          </p:nvSpPr>
          <p:spPr>
            <a:xfrm>
              <a:off x="10031505" y="4588138"/>
              <a:ext cx="684000" cy="202602"/>
            </a:xfrm>
            <a:prstGeom prst="rect">
              <a:avLst/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Coklat</a:t>
              </a:r>
              <a:endParaRPr lang="en-ID" sz="12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2E1FB4-BD39-8AF2-AEE5-1B524B75782E}"/>
                </a:ext>
              </a:extLst>
            </p:cNvPr>
            <p:cNvSpPr/>
            <p:nvPr/>
          </p:nvSpPr>
          <p:spPr>
            <a:xfrm>
              <a:off x="10797091" y="4568416"/>
              <a:ext cx="684000" cy="202602"/>
            </a:xfrm>
            <a:prstGeom prst="rect">
              <a:avLst/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12A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Tilapia</a:t>
              </a:r>
              <a:endParaRPr lang="en-ID" sz="1200" b="1" dirty="0">
                <a:solidFill>
                  <a:srgbClr val="0012A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11797B-7771-83FB-BE01-F74F496DBF74}"/>
                </a:ext>
              </a:extLst>
            </p:cNvPr>
            <p:cNvSpPr/>
            <p:nvPr/>
          </p:nvSpPr>
          <p:spPr>
            <a:xfrm>
              <a:off x="3410174" y="4701092"/>
              <a:ext cx="193638" cy="193637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197C3A-0423-BED5-1294-1CE55BD71878}"/>
                </a:ext>
              </a:extLst>
            </p:cNvPr>
            <p:cNvCxnSpPr>
              <a:cxnSpLocks/>
            </p:cNvCxnSpPr>
            <p:nvPr/>
          </p:nvCxnSpPr>
          <p:spPr>
            <a:xfrm>
              <a:off x="3431689" y="4216997"/>
              <a:ext cx="0" cy="9574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4ED4B06-FF92-EC03-A642-21919BA02C21}"/>
              </a:ext>
            </a:extLst>
          </p:cNvPr>
          <p:cNvSpPr txBox="1">
            <a:spLocks/>
          </p:cNvSpPr>
          <p:nvPr/>
        </p:nvSpPr>
        <p:spPr>
          <a:xfrm>
            <a:off x="11668125" y="6411595"/>
            <a:ext cx="5238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DAA1C-32BF-EF4E-A99C-F492ED21D6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AF212-D6D5-00F7-824B-83AE0133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1262"/>
            <a:ext cx="2743200" cy="365125"/>
          </a:xfrm>
        </p:spPr>
        <p:txBody>
          <a:bodyPr/>
          <a:lstStyle/>
          <a:p>
            <a:pPr marL="0" marR="0" lvl="0" indent="0" algn="r" defTabSz="761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fld id="{00000000-1234-1234-1234-123412341234}" type="slidenum">
              <a:rPr kumimoji="0" lang="e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Quattrocento Sans"/>
                <a:sym typeface="Quattrocento Sans"/>
              </a:rPr>
              <a:pPr marL="0" marR="0" lvl="0" indent="0" algn="r" defTabSz="761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  <a:tabLst/>
                <a:defRPr/>
              </a:pPr>
              <a:t>5</a:t>
            </a:fld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Quattrocento Sans"/>
              <a:sym typeface="Quattrocento Sans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32B91E9-CF4B-1F58-B0DB-C7A9DE0F1E96}"/>
              </a:ext>
            </a:extLst>
          </p:cNvPr>
          <p:cNvSpPr txBox="1">
            <a:spLocks/>
          </p:cNvSpPr>
          <p:nvPr/>
        </p:nvSpPr>
        <p:spPr>
          <a:xfrm>
            <a:off x="11668125" y="6411595"/>
            <a:ext cx="5238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DAA1C-32BF-EF4E-A99C-F492ED21D6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823372-37ED-AE5E-DEF2-3B0AE34DA73B}"/>
              </a:ext>
            </a:extLst>
          </p:cNvPr>
          <p:cNvSpPr/>
          <p:nvPr/>
        </p:nvSpPr>
        <p:spPr>
          <a:xfrm>
            <a:off x="8113909" y="1346214"/>
            <a:ext cx="3711483" cy="5094991"/>
          </a:xfrm>
          <a:prstGeom prst="roundRect">
            <a:avLst>
              <a:gd name="adj" fmla="val 2266"/>
            </a:avLst>
          </a:prstGeom>
          <a:solidFill>
            <a:schemeClr val="bg1"/>
          </a:solidFill>
          <a:ln>
            <a:noFill/>
          </a:ln>
          <a:effectLst>
            <a:outerShdw blurRad="818682" dist="96517" dir="6300000" sx="106000" sy="106000" algn="t" rotWithShape="0">
              <a:prstClr val="black">
                <a:alpha val="10151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4DA61-EE06-7F5B-B03E-2AAE7F29AB61}"/>
              </a:ext>
            </a:extLst>
          </p:cNvPr>
          <p:cNvSpPr/>
          <p:nvPr/>
        </p:nvSpPr>
        <p:spPr>
          <a:xfrm>
            <a:off x="8129201" y="1641580"/>
            <a:ext cx="3754985" cy="906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E6DDDF3F-37C8-2B54-DE65-976AC4095F19}"/>
              </a:ext>
            </a:extLst>
          </p:cNvPr>
          <p:cNvSpPr/>
          <p:nvPr/>
        </p:nvSpPr>
        <p:spPr>
          <a:xfrm>
            <a:off x="4303432" y="1407506"/>
            <a:ext cx="3711483" cy="5094991"/>
          </a:xfrm>
          <a:prstGeom prst="roundRect">
            <a:avLst>
              <a:gd name="adj" fmla="val 2266"/>
            </a:avLst>
          </a:prstGeom>
          <a:solidFill>
            <a:schemeClr val="bg1"/>
          </a:solidFill>
          <a:ln>
            <a:noFill/>
          </a:ln>
          <a:effectLst>
            <a:outerShdw blurRad="818682" dist="96517" dir="6300000" sx="106000" sy="106000" algn="t" rotWithShape="0">
              <a:prstClr val="black">
                <a:alpha val="10151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0066D3DD-14DC-C7E0-DDA3-BF7959E2CAAA}"/>
              </a:ext>
            </a:extLst>
          </p:cNvPr>
          <p:cNvSpPr/>
          <p:nvPr/>
        </p:nvSpPr>
        <p:spPr>
          <a:xfrm>
            <a:off x="455123" y="1407507"/>
            <a:ext cx="3711483" cy="5094991"/>
          </a:xfrm>
          <a:prstGeom prst="roundRect">
            <a:avLst>
              <a:gd name="adj" fmla="val 2266"/>
            </a:avLst>
          </a:prstGeom>
          <a:solidFill>
            <a:schemeClr val="bg1"/>
          </a:solidFill>
          <a:ln>
            <a:noFill/>
          </a:ln>
          <a:effectLst>
            <a:outerShdw blurRad="818682" dist="96517" dir="6300000" sx="106000" sy="106000" algn="t" rotWithShape="0">
              <a:prstClr val="black">
                <a:alpha val="10151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861;p76">
            <a:extLst>
              <a:ext uri="{FF2B5EF4-FFF2-40B4-BE49-F238E27FC236}">
                <a16:creationId xmlns:a16="http://schemas.microsoft.com/office/drawing/2014/main" id="{E7589495-0DE8-ED58-F566-0B5509F3228D}"/>
              </a:ext>
            </a:extLst>
          </p:cNvPr>
          <p:cNvSpPr txBox="1">
            <a:spLocks/>
          </p:cNvSpPr>
          <p:nvPr/>
        </p:nvSpPr>
        <p:spPr>
          <a:xfrm>
            <a:off x="486792" y="399016"/>
            <a:ext cx="11338599" cy="763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Upaya Peningkatan Produksi Minyak Indonesia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E036D2E-594E-427A-06F8-C62687056C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678" y="2660705"/>
            <a:ext cx="1294296" cy="129429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DAA0D96-7F4E-B315-35E9-6BC36A46F8F0}"/>
              </a:ext>
            </a:extLst>
          </p:cNvPr>
          <p:cNvSpPr txBox="1"/>
          <p:nvPr/>
        </p:nvSpPr>
        <p:spPr>
          <a:xfrm>
            <a:off x="711461" y="4360502"/>
            <a:ext cx="3060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fracking,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EOR,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horizontal drilling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lapangan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eksisting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DC0CC53-A662-AC94-B081-A6381F9469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682" y="2733786"/>
            <a:ext cx="1294296" cy="12942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10578C-331A-53F8-3C3C-370DBEAC479F}"/>
              </a:ext>
            </a:extLst>
          </p:cNvPr>
          <p:cNvSpPr txBox="1"/>
          <p:nvPr/>
        </p:nvSpPr>
        <p:spPr>
          <a:xfrm>
            <a:off x="4657575" y="4327694"/>
            <a:ext cx="2797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16.990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idle,  4.495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reaktivasi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penambahan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4FCD083-FC3A-F63C-34C9-8FE049F076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165" y="2811592"/>
            <a:ext cx="1294297" cy="12942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90C290-C4DE-DD3F-C369-C637329998DF}"/>
              </a:ext>
            </a:extLst>
          </p:cNvPr>
          <p:cNvSpPr txBox="1"/>
          <p:nvPr/>
        </p:nvSpPr>
        <p:spPr>
          <a:xfrm>
            <a:off x="8733424" y="1798380"/>
            <a:ext cx="254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Eksplorasi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Potensi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Migas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di Indonesia Timur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185224-60B4-6884-C5C2-3B0D6A380789}"/>
              </a:ext>
            </a:extLst>
          </p:cNvPr>
          <p:cNvSpPr txBox="1"/>
          <p:nvPr/>
        </p:nvSpPr>
        <p:spPr>
          <a:xfrm>
            <a:off x="8458200" y="4193321"/>
            <a:ext cx="3065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Wilayah Indonesia Timur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penemuan-penemuan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cadangan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percepatan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insentif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menarik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AC0DCE-D107-9580-7F68-FC4857BC7DFB}"/>
              </a:ext>
            </a:extLst>
          </p:cNvPr>
          <p:cNvSpPr/>
          <p:nvPr/>
        </p:nvSpPr>
        <p:spPr>
          <a:xfrm>
            <a:off x="411621" y="1605748"/>
            <a:ext cx="3754985" cy="906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F5F5A7-59EE-FFCF-0F3B-B41B34B0E907}"/>
              </a:ext>
            </a:extLst>
          </p:cNvPr>
          <p:cNvSpPr txBox="1"/>
          <p:nvPr/>
        </p:nvSpPr>
        <p:spPr>
          <a:xfrm>
            <a:off x="1187415" y="1717884"/>
            <a:ext cx="224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Optimalisasi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14C54-A13A-2CED-D70F-613E7BB1FBF3}"/>
              </a:ext>
            </a:extLst>
          </p:cNvPr>
          <p:cNvSpPr/>
          <p:nvPr/>
        </p:nvSpPr>
        <p:spPr>
          <a:xfrm>
            <a:off x="4270411" y="1605748"/>
            <a:ext cx="3754985" cy="906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181B01-BF0D-7BDE-15D9-5E4221A092B2}"/>
              </a:ext>
            </a:extLst>
          </p:cNvPr>
          <p:cNvSpPr txBox="1"/>
          <p:nvPr/>
        </p:nvSpPr>
        <p:spPr>
          <a:xfrm>
            <a:off x="4678989" y="1892602"/>
            <a:ext cx="30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Reaktivasi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Idle</a:t>
            </a:r>
          </a:p>
        </p:txBody>
      </p:sp>
    </p:spTree>
    <p:extLst>
      <p:ext uri="{BB962C8B-B14F-4D97-AF65-F5344CB8AC3E}">
        <p14:creationId xmlns:p14="http://schemas.microsoft.com/office/powerpoint/2010/main" val="22294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>
          <a:extLst>
            <a:ext uri="{FF2B5EF4-FFF2-40B4-BE49-F238E27FC236}">
              <a16:creationId xmlns:a16="http://schemas.microsoft.com/office/drawing/2014/main" id="{16F00DDD-CF44-6D21-F702-6867EE3CF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342EE-1D6F-52DC-B9C5-5FCE7011A0AE}"/>
              </a:ext>
            </a:extLst>
          </p:cNvPr>
          <p:cNvSpPr/>
          <p:nvPr/>
        </p:nvSpPr>
        <p:spPr>
          <a:xfrm>
            <a:off x="0" y="1412043"/>
            <a:ext cx="12192000" cy="3288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AD2A49-A139-383D-8A68-6BFB149DFB31}"/>
              </a:ext>
            </a:extLst>
          </p:cNvPr>
          <p:cNvSpPr/>
          <p:nvPr/>
        </p:nvSpPr>
        <p:spPr>
          <a:xfrm>
            <a:off x="8932414" y="4510925"/>
            <a:ext cx="1757658" cy="1356497"/>
          </a:xfrm>
          <a:prstGeom prst="roundRect">
            <a:avLst>
              <a:gd name="adj" fmla="val 799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18EDB1-455D-20ED-0234-A2ABF397804A}"/>
              </a:ext>
            </a:extLst>
          </p:cNvPr>
          <p:cNvSpPr/>
          <p:nvPr/>
        </p:nvSpPr>
        <p:spPr>
          <a:xfrm>
            <a:off x="2365603" y="2344903"/>
            <a:ext cx="3060635" cy="768307"/>
          </a:xfrm>
          <a:prstGeom prst="roundRect">
            <a:avLst>
              <a:gd name="adj" fmla="val 5705"/>
            </a:avLst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DCA26-E2E4-279D-AE85-D5BC497AD097}"/>
              </a:ext>
            </a:extLst>
          </p:cNvPr>
          <p:cNvSpPr txBox="1"/>
          <p:nvPr/>
        </p:nvSpPr>
        <p:spPr bwMode="auto">
          <a:xfrm>
            <a:off x="3773688" y="625133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76733-FD3B-6DEA-097B-49D350C05807}"/>
              </a:ext>
            </a:extLst>
          </p:cNvPr>
          <p:cNvSpPr txBox="1"/>
          <p:nvPr/>
        </p:nvSpPr>
        <p:spPr bwMode="auto">
          <a:xfrm>
            <a:off x="5136952" y="625133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5A6AE-58BD-3032-3E19-F49AC5DE9AC7}"/>
              </a:ext>
            </a:extLst>
          </p:cNvPr>
          <p:cNvSpPr txBox="1"/>
          <p:nvPr/>
        </p:nvSpPr>
        <p:spPr bwMode="auto">
          <a:xfrm>
            <a:off x="6494510" y="625133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D4580E-8C0C-F3AC-5A39-3F78C92BA1BC}"/>
              </a:ext>
            </a:extLst>
          </p:cNvPr>
          <p:cNvSpPr txBox="1"/>
          <p:nvPr/>
        </p:nvSpPr>
        <p:spPr bwMode="auto">
          <a:xfrm>
            <a:off x="6199872" y="521181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72FAF-63B5-8F23-ACF0-DE7F86A3025C}"/>
              </a:ext>
            </a:extLst>
          </p:cNvPr>
          <p:cNvSpPr txBox="1"/>
          <p:nvPr/>
        </p:nvSpPr>
        <p:spPr bwMode="auto">
          <a:xfrm>
            <a:off x="4981182" y="521630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F7A8D-E1F7-ADA3-AC46-0C2275369679}"/>
              </a:ext>
            </a:extLst>
          </p:cNvPr>
          <p:cNvSpPr txBox="1"/>
          <p:nvPr/>
        </p:nvSpPr>
        <p:spPr bwMode="auto">
          <a:xfrm>
            <a:off x="3749642" y="5203367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E6B7B-FEC3-C2A8-7076-23807A683FBC}"/>
              </a:ext>
            </a:extLst>
          </p:cNvPr>
          <p:cNvSpPr txBox="1"/>
          <p:nvPr/>
        </p:nvSpPr>
        <p:spPr bwMode="auto">
          <a:xfrm>
            <a:off x="6248559" y="5553219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8E8F0-BC1E-8C61-89E3-C7D967C51055}"/>
              </a:ext>
            </a:extLst>
          </p:cNvPr>
          <p:cNvSpPr txBox="1"/>
          <p:nvPr/>
        </p:nvSpPr>
        <p:spPr bwMode="auto">
          <a:xfrm>
            <a:off x="4983830" y="5557495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F94FCC-9CE0-38A1-6A99-AFE69493CDA8}"/>
              </a:ext>
            </a:extLst>
          </p:cNvPr>
          <p:cNvSpPr txBox="1"/>
          <p:nvPr/>
        </p:nvSpPr>
        <p:spPr bwMode="auto">
          <a:xfrm>
            <a:off x="3749642" y="5557241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C0976-878C-4343-E030-D7A44CD3D22A}"/>
              </a:ext>
            </a:extLst>
          </p:cNvPr>
          <p:cNvSpPr txBox="1"/>
          <p:nvPr/>
        </p:nvSpPr>
        <p:spPr bwMode="auto">
          <a:xfrm>
            <a:off x="1545154" y="4953627"/>
            <a:ext cx="1403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Realisasi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Reaktivasi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Idle 2021 –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1BA0D9-0E4B-E631-86D3-CF1C189581E2}"/>
              </a:ext>
            </a:extLst>
          </p:cNvPr>
          <p:cNvSpPr txBox="1"/>
          <p:nvPr/>
        </p:nvSpPr>
        <p:spPr bwMode="auto">
          <a:xfrm>
            <a:off x="7766175" y="6285997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1CF0BB-2862-503B-D58F-87BD24E93038}"/>
              </a:ext>
            </a:extLst>
          </p:cNvPr>
          <p:cNvSpPr txBox="1"/>
          <p:nvPr/>
        </p:nvSpPr>
        <p:spPr bwMode="auto">
          <a:xfrm>
            <a:off x="7489401" y="5167200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1021*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0B29E-4819-0FE1-1A3D-3ECB723B9F54}"/>
              </a:ext>
            </a:extLst>
          </p:cNvPr>
          <p:cNvSpPr txBox="1"/>
          <p:nvPr/>
        </p:nvSpPr>
        <p:spPr bwMode="auto">
          <a:xfrm>
            <a:off x="7489401" y="5559615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27C3F-B7AE-13D3-5032-19E2C155954F}"/>
              </a:ext>
            </a:extLst>
          </p:cNvPr>
          <p:cNvSpPr txBox="1"/>
          <p:nvPr/>
        </p:nvSpPr>
        <p:spPr bwMode="auto">
          <a:xfrm>
            <a:off x="7451583" y="5715213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*WP&amp;B</a:t>
            </a:r>
          </a:p>
        </p:txBody>
      </p:sp>
      <p:pic>
        <p:nvPicPr>
          <p:cNvPr id="23" name="Picture 4" descr="oil well clipart - Clip Art Library">
            <a:extLst>
              <a:ext uri="{FF2B5EF4-FFF2-40B4-BE49-F238E27FC236}">
                <a16:creationId xmlns:a16="http://schemas.microsoft.com/office/drawing/2014/main" id="{3046C6D7-AC71-42C2-FFDA-5568BBBC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56" y="2344903"/>
            <a:ext cx="474056" cy="6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Oil-Well Icons - Free SVG &amp; PNG Oil-Well Images - Noun Project">
            <a:extLst>
              <a:ext uri="{FF2B5EF4-FFF2-40B4-BE49-F238E27FC236}">
                <a16:creationId xmlns:a16="http://schemas.microsoft.com/office/drawing/2014/main" id="{2CD9A384-EE4C-7BBD-96EA-ABFB5761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43" y="1712329"/>
            <a:ext cx="437456" cy="4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Two More Map Icons: Oil Well and Factory – Inkwell Ideas">
            <a:extLst>
              <a:ext uri="{FF2B5EF4-FFF2-40B4-BE49-F238E27FC236}">
                <a16:creationId xmlns:a16="http://schemas.microsoft.com/office/drawing/2014/main" id="{9638C806-9CBF-E203-0410-9914F018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15" y="3166228"/>
            <a:ext cx="602020" cy="6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or: Elbow 39">
            <a:extLst>
              <a:ext uri="{FF2B5EF4-FFF2-40B4-BE49-F238E27FC236}">
                <a16:creationId xmlns:a16="http://schemas.microsoft.com/office/drawing/2014/main" id="{CCE7FC58-3A25-CC6C-3BDB-9238C2E8E53D}"/>
              </a:ext>
            </a:extLst>
          </p:cNvPr>
          <p:cNvCxnSpPr>
            <a:cxnSpLocks/>
            <a:endCxn id="24" idx="1"/>
          </p:cNvCxnSpPr>
          <p:nvPr/>
        </p:nvCxnSpPr>
        <p:spPr bwMode="auto">
          <a:xfrm rot="5400000" flipH="1" flipV="1">
            <a:off x="1737320" y="2124468"/>
            <a:ext cx="1005934" cy="6191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40">
            <a:extLst>
              <a:ext uri="{FF2B5EF4-FFF2-40B4-BE49-F238E27FC236}">
                <a16:creationId xmlns:a16="http://schemas.microsoft.com/office/drawing/2014/main" id="{DD985C12-1A73-87F9-71B4-C5ABF06973AC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rot="16200000" flipH="1">
            <a:off x="1875006" y="2818529"/>
            <a:ext cx="703948" cy="5934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AC48DE-A86B-01DE-A5C1-5B06B9F41888}"/>
              </a:ext>
            </a:extLst>
          </p:cNvPr>
          <p:cNvCxnSpPr/>
          <p:nvPr/>
        </p:nvCxnSpPr>
        <p:spPr bwMode="auto">
          <a:xfrm>
            <a:off x="1931432" y="2704382"/>
            <a:ext cx="592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21E5E59-11A2-DD5E-47C7-D1DD3E92BA70}"/>
              </a:ext>
            </a:extLst>
          </p:cNvPr>
          <p:cNvSpPr txBox="1"/>
          <p:nvPr/>
        </p:nvSpPr>
        <p:spPr bwMode="auto">
          <a:xfrm>
            <a:off x="3161195" y="241309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6,402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3C35A4-16F3-4BE6-CA25-D5AE56B8CEC7}"/>
              </a:ext>
            </a:extLst>
          </p:cNvPr>
          <p:cNvSpPr txBox="1"/>
          <p:nvPr/>
        </p:nvSpPr>
        <p:spPr bwMode="auto">
          <a:xfrm>
            <a:off x="3147454" y="382992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11,196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CE68D9-3739-640C-7E3D-1F8936B2A33D}"/>
              </a:ext>
            </a:extLst>
          </p:cNvPr>
          <p:cNvSpPr txBox="1"/>
          <p:nvPr/>
        </p:nvSpPr>
        <p:spPr bwMode="auto">
          <a:xfrm>
            <a:off x="3227740" y="1879356"/>
            <a:ext cx="81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Aktif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berproduksi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93F931-499C-3BE3-4239-0F585BFCBC62}"/>
              </a:ext>
            </a:extLst>
          </p:cNvPr>
          <p:cNvSpPr txBox="1"/>
          <p:nvPr/>
        </p:nvSpPr>
        <p:spPr bwMode="auto">
          <a:xfrm>
            <a:off x="3160743" y="2652806"/>
            <a:ext cx="705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 Idle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97490A-03CD-DC1E-7B95-5B5029C36D45}"/>
              </a:ext>
            </a:extLst>
          </p:cNvPr>
          <p:cNvSpPr txBox="1"/>
          <p:nvPr/>
        </p:nvSpPr>
        <p:spPr bwMode="auto">
          <a:xfrm>
            <a:off x="3147454" y="4060113"/>
            <a:ext cx="1392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 Lain-lain</a:t>
            </a:r>
          </a:p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(Abandoned, Dry-hole, no data, well not found)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2607E1-E734-B602-CCFB-47583A6A4266}"/>
              </a:ext>
            </a:extLst>
          </p:cNvPr>
          <p:cNvSpPr txBox="1"/>
          <p:nvPr/>
        </p:nvSpPr>
        <p:spPr bwMode="auto">
          <a:xfrm>
            <a:off x="692928" y="279482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39,669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DFD235-EB40-6B74-0319-E19505C4E5CF}"/>
              </a:ext>
            </a:extLst>
          </p:cNvPr>
          <p:cNvSpPr txBox="1"/>
          <p:nvPr/>
        </p:nvSpPr>
        <p:spPr bwMode="auto">
          <a:xfrm>
            <a:off x="496673" y="3121223"/>
            <a:ext cx="1426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Migas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E7A904-119C-5271-A3E9-F4C56C07FEA7}"/>
              </a:ext>
            </a:extLst>
          </p:cNvPr>
          <p:cNvSpPr txBox="1"/>
          <p:nvPr/>
        </p:nvSpPr>
        <p:spPr bwMode="auto">
          <a:xfrm>
            <a:off x="6209308" y="1978119"/>
            <a:ext cx="15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Idle yang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potential HC,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4C7C08-874F-E3C6-EA51-C1F7FEF182AF}"/>
              </a:ext>
            </a:extLst>
          </p:cNvPr>
          <p:cNvSpPr txBox="1"/>
          <p:nvPr/>
        </p:nvSpPr>
        <p:spPr bwMode="auto">
          <a:xfrm>
            <a:off x="6249253" y="2823350"/>
            <a:ext cx="17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Idle yang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Potensi HC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56F830-88B2-1B34-BFAA-ED0244C59C4A}"/>
              </a:ext>
            </a:extLst>
          </p:cNvPr>
          <p:cNvSpPr txBox="1"/>
          <p:nvPr/>
        </p:nvSpPr>
        <p:spPr bwMode="auto">
          <a:xfrm>
            <a:off x="3160037" y="2786327"/>
            <a:ext cx="1029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berproduksi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8F7D1-DA55-E0F4-A93B-932938EF3231}"/>
              </a:ext>
            </a:extLst>
          </p:cNvPr>
          <p:cNvSpPr txBox="1"/>
          <p:nvPr/>
        </p:nvSpPr>
        <p:spPr bwMode="auto">
          <a:xfrm>
            <a:off x="8504157" y="2497412"/>
            <a:ext cx="33646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RK 2025</a:t>
            </a:r>
          </a:p>
          <a:p>
            <a:r>
              <a:rPr lang="en-US" sz="15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1073 (PTM)</a:t>
            </a:r>
            <a:r>
              <a:rPr lang="id-ID" sz="15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</a:p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920 WP&amp;B (</a:t>
            </a:r>
            <a:r>
              <a:rPr lang="en-US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sisanya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FTG)</a:t>
            </a:r>
          </a:p>
          <a:p>
            <a:r>
              <a:rPr lang="en-US" sz="15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(non PTM)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464B6B-9C59-D774-01B8-D2AB92A63049}"/>
              </a:ext>
            </a:extLst>
          </p:cNvPr>
          <p:cNvSpPr txBox="1"/>
          <p:nvPr/>
        </p:nvSpPr>
        <p:spPr bwMode="auto">
          <a:xfrm>
            <a:off x="8535681" y="1708197"/>
            <a:ext cx="292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2,504 (PTM)</a:t>
            </a:r>
            <a:r>
              <a:rPr lang="id-ID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 (non PTM)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BABF3E-134C-E7DE-F1DF-1884EB595AC6}"/>
              </a:ext>
            </a:extLst>
          </p:cNvPr>
          <p:cNvSpPr txBox="1"/>
          <p:nvPr/>
        </p:nvSpPr>
        <p:spPr bwMode="auto">
          <a:xfrm>
            <a:off x="8541629" y="1991708"/>
            <a:ext cx="27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Potensi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dikerjakan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mitra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KKKS Pertamina)</a:t>
            </a:r>
            <a:r>
              <a:rPr lang="id-ID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Beyond 2025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2BA590-1984-58BC-064A-57D9D03693E6}"/>
              </a:ext>
            </a:extLst>
          </p:cNvPr>
          <p:cNvSpPr txBox="1"/>
          <p:nvPr/>
        </p:nvSpPr>
        <p:spPr bwMode="auto">
          <a:xfrm>
            <a:off x="4743515" y="942365"/>
            <a:ext cx="270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262421-97F0-06B4-9BEE-6B9724618229}"/>
              </a:ext>
            </a:extLst>
          </p:cNvPr>
          <p:cNvSpPr txBox="1"/>
          <p:nvPr/>
        </p:nvSpPr>
        <p:spPr bwMode="auto">
          <a:xfrm>
            <a:off x="869287" y="470370"/>
            <a:ext cx="1045342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trategis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I</a:t>
            </a:r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nitiatives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: R</a:t>
            </a:r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eaktivasi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</a:t>
            </a:r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dle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</a:t>
            </a:r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ells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– I</a:t>
            </a:r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ndonesia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74D0D2-4BB2-766F-C08A-FA25B805C952}"/>
              </a:ext>
            </a:extLst>
          </p:cNvPr>
          <p:cNvSpPr txBox="1"/>
          <p:nvPr/>
        </p:nvSpPr>
        <p:spPr bwMode="auto">
          <a:xfrm>
            <a:off x="3616062" y="4966839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2712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bopd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97CD60-D39D-ACC3-A66D-036595D06967}"/>
              </a:ext>
            </a:extLst>
          </p:cNvPr>
          <p:cNvSpPr txBox="1"/>
          <p:nvPr/>
        </p:nvSpPr>
        <p:spPr bwMode="auto">
          <a:xfrm>
            <a:off x="4903223" y="4966839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9111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bopd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C5C041-063E-1FAE-A636-E1B7A924A3BF}"/>
              </a:ext>
            </a:extLst>
          </p:cNvPr>
          <p:cNvSpPr txBox="1"/>
          <p:nvPr/>
        </p:nvSpPr>
        <p:spPr bwMode="auto">
          <a:xfrm>
            <a:off x="7515306" y="4971766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8035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bopd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6D9F10-8549-5BEE-B3ED-9D4BF254320E}"/>
              </a:ext>
            </a:extLst>
          </p:cNvPr>
          <p:cNvSpPr txBox="1"/>
          <p:nvPr/>
        </p:nvSpPr>
        <p:spPr bwMode="auto">
          <a:xfrm>
            <a:off x="6209308" y="4964173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9816 </a:t>
            </a:r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bopd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AE6868-3E45-DCD3-3BE2-D3D9D973B395}"/>
              </a:ext>
            </a:extLst>
          </p:cNvPr>
          <p:cNvSpPr txBox="1"/>
          <p:nvPr/>
        </p:nvSpPr>
        <p:spPr bwMode="auto">
          <a:xfrm>
            <a:off x="6281295" y="3672754"/>
            <a:ext cx="13368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idle yang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potensi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proses review</a:t>
            </a:r>
          </a:p>
        </p:txBody>
      </p:sp>
      <p:cxnSp>
        <p:nvCxnSpPr>
          <p:cNvPr id="49" name="Connector: Elbow 65">
            <a:extLst>
              <a:ext uri="{FF2B5EF4-FFF2-40B4-BE49-F238E27FC236}">
                <a16:creationId xmlns:a16="http://schemas.microsoft.com/office/drawing/2014/main" id="{F739BA94-CFD9-73EA-A25D-173B79EFC912}"/>
              </a:ext>
            </a:extLst>
          </p:cNvPr>
          <p:cNvCxnSpPr>
            <a:cxnSpLocks/>
            <a:endCxn id="834" idx="1"/>
          </p:cNvCxnSpPr>
          <p:nvPr/>
        </p:nvCxnSpPr>
        <p:spPr bwMode="auto">
          <a:xfrm rot="5400000" flipH="1" flipV="1">
            <a:off x="5380595" y="2192138"/>
            <a:ext cx="1127988" cy="5294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66">
            <a:extLst>
              <a:ext uri="{FF2B5EF4-FFF2-40B4-BE49-F238E27FC236}">
                <a16:creationId xmlns:a16="http://schemas.microsoft.com/office/drawing/2014/main" id="{EDA19B3E-AA17-EDE7-FD7F-4D7D9AB49D9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499055" y="2837142"/>
            <a:ext cx="953140" cy="5934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522ABF-C4DA-50D7-681F-F67BF1434B7F}"/>
              </a:ext>
            </a:extLst>
          </p:cNvPr>
          <p:cNvCxnSpPr>
            <a:cxnSpLocks/>
          </p:cNvCxnSpPr>
          <p:nvPr/>
        </p:nvCxnSpPr>
        <p:spPr bwMode="auto">
          <a:xfrm>
            <a:off x="5196052" y="2723225"/>
            <a:ext cx="10736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17053B8-966A-951A-8E9F-5526EA0BF452}"/>
              </a:ext>
            </a:extLst>
          </p:cNvPr>
          <p:cNvSpPr txBox="1"/>
          <p:nvPr/>
        </p:nvSpPr>
        <p:spPr bwMode="auto">
          <a:xfrm>
            <a:off x="8737264" y="6210695"/>
            <a:ext cx="1716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WP&amp;B* RK2025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590502-690A-FBB0-60EE-CBE123C6188E}"/>
              </a:ext>
            </a:extLst>
          </p:cNvPr>
          <p:cNvSpPr txBox="1"/>
          <p:nvPr/>
        </p:nvSpPr>
        <p:spPr bwMode="auto">
          <a:xfrm>
            <a:off x="9159560" y="5450823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sumur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6361F6-A7BF-637C-1507-D13BC933B601}"/>
              </a:ext>
            </a:extLst>
          </p:cNvPr>
          <p:cNvSpPr txBox="1"/>
          <p:nvPr/>
        </p:nvSpPr>
        <p:spPr bwMode="auto">
          <a:xfrm>
            <a:off x="9159560" y="5060182"/>
            <a:ext cx="130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1006*</a:t>
            </a:r>
          </a:p>
        </p:txBody>
      </p:sp>
      <p:cxnSp>
        <p:nvCxnSpPr>
          <p:cNvPr id="55" name="Connector: Elbow 65">
            <a:extLst>
              <a:ext uri="{FF2B5EF4-FFF2-40B4-BE49-F238E27FC236}">
                <a16:creationId xmlns:a16="http://schemas.microsoft.com/office/drawing/2014/main" id="{3BD5E651-C53C-D1A4-A36E-E0B4037443C1}"/>
              </a:ext>
            </a:extLst>
          </p:cNvPr>
          <p:cNvCxnSpPr>
            <a:cxnSpLocks/>
            <a:endCxn id="40" idx="1"/>
          </p:cNvCxnSpPr>
          <p:nvPr/>
        </p:nvCxnSpPr>
        <p:spPr bwMode="auto">
          <a:xfrm rot="5400000" flipH="1" flipV="1">
            <a:off x="7818298" y="2005843"/>
            <a:ext cx="830363" cy="6044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66">
            <a:extLst>
              <a:ext uri="{FF2B5EF4-FFF2-40B4-BE49-F238E27FC236}">
                <a16:creationId xmlns:a16="http://schemas.microsoft.com/office/drawing/2014/main" id="{15CBFE0E-7F37-3F1C-042F-9E5DFF80966C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658850" y="2984572"/>
            <a:ext cx="1112527" cy="567679"/>
          </a:xfrm>
          <a:prstGeom prst="bentConnector3">
            <a:avLst>
              <a:gd name="adj1" fmla="val 1004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595E6F5-F56F-1469-504C-BF07AFBF70BC}"/>
              </a:ext>
            </a:extLst>
          </p:cNvPr>
          <p:cNvSpPr txBox="1"/>
          <p:nvPr/>
        </p:nvSpPr>
        <p:spPr bwMode="auto">
          <a:xfrm>
            <a:off x="3159800" y="312627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2,691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E1BAF2-1752-CB9A-C852-B4FDBC15B258}"/>
              </a:ext>
            </a:extLst>
          </p:cNvPr>
          <p:cNvSpPr txBox="1"/>
          <p:nvPr/>
        </p:nvSpPr>
        <p:spPr bwMode="auto">
          <a:xfrm>
            <a:off x="3158374" y="3406453"/>
            <a:ext cx="102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Injectors, Observation wells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1ED64A-F970-90A8-2F52-2591969D0761}"/>
              </a:ext>
            </a:extLst>
          </p:cNvPr>
          <p:cNvSpPr txBox="1"/>
          <p:nvPr/>
        </p:nvSpPr>
        <p:spPr bwMode="auto">
          <a:xfrm>
            <a:off x="8478701" y="3661001"/>
            <a:ext cx="3588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RK 2024 </a:t>
            </a:r>
          </a:p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980 (Outlook 2024)</a:t>
            </a:r>
          </a:p>
        </p:txBody>
      </p:sp>
      <p:pic>
        <p:nvPicPr>
          <p:cNvPr id="60" name="Picture 8" descr="Two More Map Icons: Oil Well and Factory – Inkwell Ideas">
            <a:extLst>
              <a:ext uri="{FF2B5EF4-FFF2-40B4-BE49-F238E27FC236}">
                <a16:creationId xmlns:a16="http://schemas.microsoft.com/office/drawing/2014/main" id="{987D1FD6-03E7-53E2-652A-16714CF3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41" y="3824676"/>
            <a:ext cx="635641" cy="6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AB771B1-B51E-2755-C5EC-5536D140B590}"/>
              </a:ext>
            </a:extLst>
          </p:cNvPr>
          <p:cNvSpPr txBox="1"/>
          <p:nvPr/>
        </p:nvSpPr>
        <p:spPr bwMode="auto">
          <a:xfrm>
            <a:off x="9159560" y="4717909"/>
            <a:ext cx="974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5816 </a:t>
            </a:r>
            <a:r>
              <a:rPr lang="en-US" sz="14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bopd</a:t>
            </a:r>
            <a:endParaRPr lang="en-US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8508E6E-7799-E568-95FD-EEAA2C6C0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78" y="1750493"/>
            <a:ext cx="921480" cy="921480"/>
          </a:xfrm>
          <a:prstGeom prst="rect">
            <a:avLst/>
          </a:prstGeom>
        </p:spPr>
      </p:pic>
      <p:pic>
        <p:nvPicPr>
          <p:cNvPr id="63" name="Picture 4" descr="oil well clipart - Clip Art Library">
            <a:extLst>
              <a:ext uri="{FF2B5EF4-FFF2-40B4-BE49-F238E27FC236}">
                <a16:creationId xmlns:a16="http://schemas.microsoft.com/office/drawing/2014/main" id="{F8336B45-9B39-7E42-8ACB-971AC065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8" y="2344903"/>
            <a:ext cx="474056" cy="6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2" name="Straight Arrow Connector 831">
            <a:extLst>
              <a:ext uri="{FF2B5EF4-FFF2-40B4-BE49-F238E27FC236}">
                <a16:creationId xmlns:a16="http://schemas.microsoft.com/office/drawing/2014/main" id="{E217F873-4E93-DF9C-B2CF-4C6940E13BF1}"/>
              </a:ext>
            </a:extLst>
          </p:cNvPr>
          <p:cNvCxnSpPr/>
          <p:nvPr/>
        </p:nvCxnSpPr>
        <p:spPr bwMode="auto">
          <a:xfrm>
            <a:off x="4054811" y="2712150"/>
            <a:ext cx="592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3" name="TextBox 832">
            <a:extLst>
              <a:ext uri="{FF2B5EF4-FFF2-40B4-BE49-F238E27FC236}">
                <a16:creationId xmlns:a16="http://schemas.microsoft.com/office/drawing/2014/main" id="{CA91ED3E-A587-21A6-5980-F7C3E083632D}"/>
              </a:ext>
            </a:extLst>
          </p:cNvPr>
          <p:cNvSpPr txBox="1"/>
          <p:nvPr/>
        </p:nvSpPr>
        <p:spPr bwMode="auto">
          <a:xfrm>
            <a:off x="3195285" y="162737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19,380</a:t>
            </a: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C24CE698-25E3-2C6E-7EC4-7603FDFEB316}"/>
              </a:ext>
            </a:extLst>
          </p:cNvPr>
          <p:cNvSpPr txBox="1"/>
          <p:nvPr/>
        </p:nvSpPr>
        <p:spPr bwMode="auto">
          <a:xfrm>
            <a:off x="6209308" y="17081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905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24F5140A-6A19-9B61-6D64-139AD8B8F266}"/>
              </a:ext>
            </a:extLst>
          </p:cNvPr>
          <p:cNvSpPr txBox="1"/>
          <p:nvPr/>
        </p:nvSpPr>
        <p:spPr bwMode="auto">
          <a:xfrm>
            <a:off x="6262246" y="253855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4,457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6" name="TextBox 835">
            <a:extLst>
              <a:ext uri="{FF2B5EF4-FFF2-40B4-BE49-F238E27FC236}">
                <a16:creationId xmlns:a16="http://schemas.microsoft.com/office/drawing/2014/main" id="{48DB432C-9429-96AF-B13A-ABA62C3AC527}"/>
              </a:ext>
            </a:extLst>
          </p:cNvPr>
          <p:cNvSpPr txBox="1"/>
          <p:nvPr/>
        </p:nvSpPr>
        <p:spPr bwMode="auto">
          <a:xfrm>
            <a:off x="6322591" y="33812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1,040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7" name="Straight Arrow Connector 836">
            <a:extLst>
              <a:ext uri="{FF2B5EF4-FFF2-40B4-BE49-F238E27FC236}">
                <a16:creationId xmlns:a16="http://schemas.microsoft.com/office/drawing/2014/main" id="{9C94D902-8FA1-2E3C-8EE9-2F8466EF4958}"/>
              </a:ext>
            </a:extLst>
          </p:cNvPr>
          <p:cNvCxnSpPr>
            <a:cxnSpLocks/>
          </p:cNvCxnSpPr>
          <p:nvPr/>
        </p:nvCxnSpPr>
        <p:spPr bwMode="auto">
          <a:xfrm>
            <a:off x="6987946" y="2723225"/>
            <a:ext cx="153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8" name="Picture 837">
            <a:extLst>
              <a:ext uri="{FF2B5EF4-FFF2-40B4-BE49-F238E27FC236}">
                <a16:creationId xmlns:a16="http://schemas.microsoft.com/office/drawing/2014/main" id="{1DF915F5-BD71-62A3-9693-AD88F1E7E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83" y="5030216"/>
            <a:ext cx="895391" cy="895391"/>
          </a:xfrm>
          <a:prstGeom prst="rect">
            <a:avLst/>
          </a:prstGeom>
        </p:spPr>
      </p:pic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5C27DF45-0D31-FD35-5ED5-903941495962}"/>
              </a:ext>
            </a:extLst>
          </p:cNvPr>
          <p:cNvCxnSpPr>
            <a:cxnSpLocks/>
          </p:cNvCxnSpPr>
          <p:nvPr/>
        </p:nvCxnSpPr>
        <p:spPr>
          <a:xfrm>
            <a:off x="3472065" y="6066810"/>
            <a:ext cx="71519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" name="Oval 839">
            <a:extLst>
              <a:ext uri="{FF2B5EF4-FFF2-40B4-BE49-F238E27FC236}">
                <a16:creationId xmlns:a16="http://schemas.microsoft.com/office/drawing/2014/main" id="{72B1BDD8-1C50-ECF2-B9C9-4190A0D3F43B}"/>
              </a:ext>
            </a:extLst>
          </p:cNvPr>
          <p:cNvSpPr/>
          <p:nvPr/>
        </p:nvSpPr>
        <p:spPr>
          <a:xfrm>
            <a:off x="3915076" y="5936005"/>
            <a:ext cx="264261" cy="261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Oval 840">
            <a:extLst>
              <a:ext uri="{FF2B5EF4-FFF2-40B4-BE49-F238E27FC236}">
                <a16:creationId xmlns:a16="http://schemas.microsoft.com/office/drawing/2014/main" id="{3B91D987-9779-C119-CD13-173C1F52F19B}"/>
              </a:ext>
            </a:extLst>
          </p:cNvPr>
          <p:cNvSpPr/>
          <p:nvPr/>
        </p:nvSpPr>
        <p:spPr>
          <a:xfrm>
            <a:off x="5234696" y="5897465"/>
            <a:ext cx="264261" cy="261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>
            <a:extLst>
              <a:ext uri="{FF2B5EF4-FFF2-40B4-BE49-F238E27FC236}">
                <a16:creationId xmlns:a16="http://schemas.microsoft.com/office/drawing/2014/main" id="{E6B2C034-62D4-054D-8957-4A5A754E1C49}"/>
              </a:ext>
            </a:extLst>
          </p:cNvPr>
          <p:cNvSpPr/>
          <p:nvPr/>
        </p:nvSpPr>
        <p:spPr>
          <a:xfrm>
            <a:off x="6580496" y="5926487"/>
            <a:ext cx="264261" cy="261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Oval 842">
            <a:extLst>
              <a:ext uri="{FF2B5EF4-FFF2-40B4-BE49-F238E27FC236}">
                <a16:creationId xmlns:a16="http://schemas.microsoft.com/office/drawing/2014/main" id="{9E94BF16-A5F3-66C9-7E76-71B0B8CAF5E8}"/>
              </a:ext>
            </a:extLst>
          </p:cNvPr>
          <p:cNvSpPr/>
          <p:nvPr/>
        </p:nvSpPr>
        <p:spPr>
          <a:xfrm>
            <a:off x="7870648" y="5950598"/>
            <a:ext cx="264261" cy="261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Oval 843">
            <a:extLst>
              <a:ext uri="{FF2B5EF4-FFF2-40B4-BE49-F238E27FC236}">
                <a16:creationId xmlns:a16="http://schemas.microsoft.com/office/drawing/2014/main" id="{9C67F1F2-809F-8F4B-BD13-C42E9BEDD1CF}"/>
              </a:ext>
            </a:extLst>
          </p:cNvPr>
          <p:cNvSpPr/>
          <p:nvPr/>
        </p:nvSpPr>
        <p:spPr>
          <a:xfrm>
            <a:off x="9160800" y="5936005"/>
            <a:ext cx="264261" cy="261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Slide Number Placeholder 6">
            <a:extLst>
              <a:ext uri="{FF2B5EF4-FFF2-40B4-BE49-F238E27FC236}">
                <a16:creationId xmlns:a16="http://schemas.microsoft.com/office/drawing/2014/main" id="{64AEC6F0-B7B1-C7F2-AC70-A129F15804CB}"/>
              </a:ext>
            </a:extLst>
          </p:cNvPr>
          <p:cNvSpPr txBox="1">
            <a:spLocks/>
          </p:cNvSpPr>
          <p:nvPr/>
        </p:nvSpPr>
        <p:spPr>
          <a:xfrm>
            <a:off x="11668125" y="6411595"/>
            <a:ext cx="5238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DAA1C-32BF-EF4E-A99C-F492ED21D6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3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310;g2edc0afa0d1_5_400">
            <a:extLst>
              <a:ext uri="{FF2B5EF4-FFF2-40B4-BE49-F238E27FC236}">
                <a16:creationId xmlns:a16="http://schemas.microsoft.com/office/drawing/2014/main" id="{E39D657A-7B0D-CDAC-9DC7-5EAAD624AE90}"/>
              </a:ext>
            </a:extLst>
          </p:cNvPr>
          <p:cNvSpPr txBox="1"/>
          <p:nvPr/>
        </p:nvSpPr>
        <p:spPr>
          <a:xfrm>
            <a:off x="623156" y="4165450"/>
            <a:ext cx="878189" cy="2753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FF0000"/>
                </a:solidFill>
                <a:latin typeface="Barlow" panose="00000500000000000000" pitchFamily="2" charset="0"/>
                <a:ea typeface="Arial"/>
                <a:cs typeface="Arial"/>
                <a:sym typeface="Arial"/>
              </a:rPr>
              <a:t>2024</a:t>
            </a:r>
            <a:endParaRPr sz="1400" b="1" dirty="0">
              <a:solidFill>
                <a:srgbClr val="FF0000"/>
              </a:solidFill>
              <a:latin typeface="Barlow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311;g2edc0afa0d1_5_400">
            <a:extLst>
              <a:ext uri="{FF2B5EF4-FFF2-40B4-BE49-F238E27FC236}">
                <a16:creationId xmlns:a16="http://schemas.microsoft.com/office/drawing/2014/main" id="{0BD5FFDF-B5AA-BDFE-9FFB-613D906D4541}"/>
              </a:ext>
            </a:extLst>
          </p:cNvPr>
          <p:cNvSpPr txBox="1"/>
          <p:nvPr/>
        </p:nvSpPr>
        <p:spPr>
          <a:xfrm>
            <a:off x="320042" y="4474758"/>
            <a:ext cx="2283610" cy="17357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Central Andaman (awarded)</a:t>
            </a:r>
            <a:endParaRPr sz="1100" dirty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Amanah (awarded)</a:t>
            </a:r>
            <a:endParaRPr sz="1100" dirty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Melati (awarded)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Panai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 (open)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Pesut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Arial"/>
                <a:cs typeface="Arial"/>
                <a:sym typeface="Arial"/>
              </a:rPr>
              <a:t> Mahakam (open)</a:t>
            </a:r>
            <a:endParaRPr sz="1100" dirty="0">
              <a:solidFill>
                <a:schemeClr val="bg1">
                  <a:lumMod val="50000"/>
                </a:schemeClr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Serpang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siap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lelang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)</a:t>
            </a:r>
            <a:endParaRPr sz="1100" b="1" dirty="0">
              <a:solidFill>
                <a:srgbClr val="1D63DC"/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Kojo (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siap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lelang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)</a:t>
            </a:r>
            <a:endParaRPr sz="1100" b="1" dirty="0">
              <a:solidFill>
                <a:srgbClr val="1D63DC"/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Binaiya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siap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lelang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)</a:t>
            </a:r>
            <a:endParaRPr sz="1100" b="1" dirty="0">
              <a:solidFill>
                <a:srgbClr val="1D63DC"/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Gaea1 (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siap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lelang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Gaea 2 (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siap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lelang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)</a:t>
            </a:r>
            <a:endParaRPr sz="1100" b="1" dirty="0">
              <a:solidFill>
                <a:srgbClr val="1D63DC"/>
              </a:solidFill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Air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Komering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(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siap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b="1" dirty="0" err="1">
                <a:solidFill>
                  <a:srgbClr val="1D63DC"/>
                </a:solidFill>
                <a:ea typeface="Arial"/>
                <a:cs typeface="Arial"/>
                <a:sym typeface="Arial"/>
              </a:rPr>
              <a:t>lelang</a:t>
            </a:r>
            <a:r>
              <a:rPr lang="en-US" sz="1100" b="1" dirty="0">
                <a:solidFill>
                  <a:srgbClr val="1D63DC"/>
                </a:solidFill>
                <a:ea typeface="Arial"/>
                <a:cs typeface="Arial"/>
                <a:sym typeface="Arial"/>
              </a:rPr>
              <a:t>)</a:t>
            </a:r>
            <a:endParaRPr sz="1100" b="1" dirty="0">
              <a:solidFill>
                <a:srgbClr val="1D63DC"/>
              </a:solidFill>
            </a:endParaRPr>
          </a:p>
        </p:txBody>
      </p:sp>
      <p:sp>
        <p:nvSpPr>
          <p:cNvPr id="279" name="Google Shape;2318;g2edc0afa0d1_5_400">
            <a:extLst>
              <a:ext uri="{FF2B5EF4-FFF2-40B4-BE49-F238E27FC236}">
                <a16:creationId xmlns:a16="http://schemas.microsoft.com/office/drawing/2014/main" id="{F7A9763A-1375-4367-45A3-F470C96D2C7D}"/>
              </a:ext>
            </a:extLst>
          </p:cNvPr>
          <p:cNvSpPr txBox="1"/>
          <p:nvPr/>
        </p:nvSpPr>
        <p:spPr>
          <a:xfrm>
            <a:off x="2700437" y="4138528"/>
            <a:ext cx="772904" cy="2753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1F497D"/>
                </a:solidFill>
                <a:latin typeface="Barlow" panose="00000500000000000000" pitchFamily="2" charset="0"/>
                <a:ea typeface="Arial"/>
                <a:cs typeface="Arial"/>
                <a:sym typeface="Arial"/>
              </a:rPr>
              <a:t>2025</a:t>
            </a:r>
            <a:endParaRPr sz="1400" b="1" dirty="0">
              <a:solidFill>
                <a:srgbClr val="1F497D"/>
              </a:solidFill>
              <a:latin typeface="Barlow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319;g2edc0afa0d1_5_400">
            <a:extLst>
              <a:ext uri="{FF2B5EF4-FFF2-40B4-BE49-F238E27FC236}">
                <a16:creationId xmlns:a16="http://schemas.microsoft.com/office/drawing/2014/main" id="{3E664337-671C-A6E7-96C5-6FCE28843C0B}"/>
              </a:ext>
            </a:extLst>
          </p:cNvPr>
          <p:cNvSpPr txBox="1"/>
          <p:nvPr/>
        </p:nvSpPr>
        <p:spPr>
          <a:xfrm>
            <a:off x="2520208" y="4494573"/>
            <a:ext cx="1685556" cy="23451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Meuseuraya</a:t>
            </a:r>
            <a:endParaRPr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Jalu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endParaRPr sz="1100" strike="sngStrik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Gagah</a:t>
            </a:r>
            <a:endParaRPr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Natuna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D-Alpha</a:t>
            </a:r>
            <a:endParaRPr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Kisaran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Baru</a:t>
            </a:r>
            <a:endParaRPr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Barong</a:t>
            </a:r>
            <a:endParaRPr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Perkasa</a:t>
            </a:r>
            <a:endParaRPr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Mabelo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+mj-lt"/>
              <a:buAutoNum type="arabicPeriod" startAt="9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Lavender</a:t>
            </a: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10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Muara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Tembesi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11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Southwest Andaman</a:t>
            </a: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11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Areca</a:t>
            </a:r>
            <a:endParaRPr lang="en-US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11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Bruni</a:t>
            </a: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11"/>
            </a:pPr>
            <a:r>
              <a:rPr lang="en-US" sz="1100" dirty="0" err="1">
                <a:solidFill>
                  <a:srgbClr val="000000"/>
                </a:solidFill>
                <a:cs typeface="Arial"/>
                <a:sym typeface="Arial"/>
              </a:rPr>
              <a:t>Carera</a:t>
            </a:r>
            <a:endParaRPr lang="en-ID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10"/>
            </a:pPr>
            <a:endParaRPr lang="en-US" sz="1100" dirty="0"/>
          </a:p>
        </p:txBody>
      </p:sp>
      <p:sp>
        <p:nvSpPr>
          <p:cNvPr id="281" name="Google Shape;2335;g2edc0afa0d1_5_400">
            <a:extLst>
              <a:ext uri="{FF2B5EF4-FFF2-40B4-BE49-F238E27FC236}">
                <a16:creationId xmlns:a16="http://schemas.microsoft.com/office/drawing/2014/main" id="{2561AC4D-469C-FDC3-AEB2-1CFC91DF409A}"/>
              </a:ext>
            </a:extLst>
          </p:cNvPr>
          <p:cNvSpPr/>
          <p:nvPr/>
        </p:nvSpPr>
        <p:spPr>
          <a:xfrm>
            <a:off x="523777" y="4253586"/>
            <a:ext cx="99870" cy="100115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txBody>
          <a:bodyPr spcFirstLastPara="1" wrap="square" lIns="59328" tIns="29656" rIns="59328" bIns="29656" anchor="ctr" anchorCtr="0">
            <a:noAutofit/>
          </a:bodyPr>
          <a:lstStyle/>
          <a:p>
            <a:pPr algn="ctr">
              <a:buClr>
                <a:srgbClr val="000000"/>
              </a:buClr>
              <a:buSzPts val="1867"/>
            </a:pPr>
            <a:endParaRPr sz="1211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2" name="Google Shape;2336;g2edc0afa0d1_5_400">
            <a:extLst>
              <a:ext uri="{FF2B5EF4-FFF2-40B4-BE49-F238E27FC236}">
                <a16:creationId xmlns:a16="http://schemas.microsoft.com/office/drawing/2014/main" id="{AA6BDEC2-8E9B-C541-A5E4-F1FE603EE275}"/>
              </a:ext>
            </a:extLst>
          </p:cNvPr>
          <p:cNvSpPr/>
          <p:nvPr/>
        </p:nvSpPr>
        <p:spPr>
          <a:xfrm>
            <a:off x="2610828" y="4226664"/>
            <a:ext cx="99870" cy="100115"/>
          </a:xfrm>
          <a:prstGeom prst="flowChartConnector">
            <a:avLst/>
          </a:prstGeom>
          <a:solidFill>
            <a:schemeClr val="dk2"/>
          </a:solidFill>
          <a:ln>
            <a:noFill/>
          </a:ln>
          <a:effectLst/>
        </p:spPr>
        <p:txBody>
          <a:bodyPr spcFirstLastPara="1" wrap="square" lIns="59328" tIns="29656" rIns="59328" bIns="29656" anchor="ctr" anchorCtr="0">
            <a:noAutofit/>
          </a:bodyPr>
          <a:lstStyle/>
          <a:p>
            <a:pPr algn="ctr">
              <a:buClr>
                <a:srgbClr val="000000"/>
              </a:buClr>
              <a:buSzPts val="1867"/>
            </a:pPr>
            <a:endParaRPr sz="1211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3" name="Google Shape;2342;g2edc0afa0d1_5_400">
            <a:extLst>
              <a:ext uri="{FF2B5EF4-FFF2-40B4-BE49-F238E27FC236}">
                <a16:creationId xmlns:a16="http://schemas.microsoft.com/office/drawing/2014/main" id="{5076AF90-B179-02CE-E77B-2B8908BF6147}"/>
              </a:ext>
            </a:extLst>
          </p:cNvPr>
          <p:cNvSpPr/>
          <p:nvPr/>
        </p:nvSpPr>
        <p:spPr>
          <a:xfrm>
            <a:off x="4260155" y="4204054"/>
            <a:ext cx="99870" cy="100115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</p:spPr>
        <p:txBody>
          <a:bodyPr spcFirstLastPara="1" wrap="square" lIns="59328" tIns="29656" rIns="59328" bIns="29656" anchor="ctr" anchorCtr="0">
            <a:noAutofit/>
          </a:bodyPr>
          <a:lstStyle/>
          <a:p>
            <a:pPr algn="ctr">
              <a:buClr>
                <a:srgbClr val="000000"/>
              </a:buClr>
              <a:buSzPts val="1867"/>
            </a:pPr>
            <a:endParaRPr sz="1211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4" name="Google Shape;2343;g2edc0afa0d1_5_400">
            <a:extLst>
              <a:ext uri="{FF2B5EF4-FFF2-40B4-BE49-F238E27FC236}">
                <a16:creationId xmlns:a16="http://schemas.microsoft.com/office/drawing/2014/main" id="{C6E8CC82-D7F9-2092-0CA9-4EE4245DD2CA}"/>
              </a:ext>
            </a:extLst>
          </p:cNvPr>
          <p:cNvSpPr txBox="1"/>
          <p:nvPr/>
        </p:nvSpPr>
        <p:spPr>
          <a:xfrm>
            <a:off x="4393334" y="4115918"/>
            <a:ext cx="891181" cy="2753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00B050"/>
                </a:solidFill>
                <a:latin typeface="Barlow" panose="00000500000000000000" pitchFamily="2" charset="0"/>
                <a:ea typeface="Arial"/>
                <a:cs typeface="Arial"/>
                <a:sym typeface="Arial"/>
              </a:rPr>
              <a:t>2026</a:t>
            </a:r>
            <a:endParaRPr sz="1400" b="1" dirty="0">
              <a:solidFill>
                <a:srgbClr val="00B050"/>
              </a:solidFill>
              <a:latin typeface="Barlow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365;g2edc0afa0d1_5_400">
            <a:extLst>
              <a:ext uri="{FF2B5EF4-FFF2-40B4-BE49-F238E27FC236}">
                <a16:creationId xmlns:a16="http://schemas.microsoft.com/office/drawing/2014/main" id="{B1EBA62A-9F1C-B8C8-28DD-66268A5D354E}"/>
              </a:ext>
            </a:extLst>
          </p:cNvPr>
          <p:cNvSpPr/>
          <p:nvPr/>
        </p:nvSpPr>
        <p:spPr>
          <a:xfrm>
            <a:off x="6837596" y="4226664"/>
            <a:ext cx="99870" cy="100115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spcFirstLastPara="1" wrap="square" lIns="59328" tIns="29656" rIns="59328" bIns="29656" anchor="ctr" anchorCtr="0">
            <a:noAutofit/>
          </a:bodyPr>
          <a:lstStyle/>
          <a:p>
            <a:pPr algn="ctr">
              <a:buClr>
                <a:srgbClr val="000000"/>
              </a:buClr>
              <a:buSzPts val="1867"/>
            </a:pPr>
            <a:endParaRPr sz="1211" dirty="0">
              <a:solidFill>
                <a:srgbClr val="FFFFFF"/>
              </a:solidFill>
              <a:highlight>
                <a:srgbClr val="008000"/>
              </a:highlight>
              <a:ea typeface="Arial"/>
              <a:cs typeface="Arial"/>
              <a:sym typeface="Arial"/>
            </a:endParaRPr>
          </a:p>
        </p:txBody>
      </p:sp>
      <p:sp>
        <p:nvSpPr>
          <p:cNvPr id="286" name="Google Shape;2368;g2edc0afa0d1_5_400">
            <a:extLst>
              <a:ext uri="{FF2B5EF4-FFF2-40B4-BE49-F238E27FC236}">
                <a16:creationId xmlns:a16="http://schemas.microsoft.com/office/drawing/2014/main" id="{ECD83421-E2FB-246C-2AF9-8CDE16BA6B58}"/>
              </a:ext>
            </a:extLst>
          </p:cNvPr>
          <p:cNvSpPr txBox="1"/>
          <p:nvPr/>
        </p:nvSpPr>
        <p:spPr>
          <a:xfrm>
            <a:off x="6919455" y="4138528"/>
            <a:ext cx="907549" cy="2753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arlow" panose="00000500000000000000" pitchFamily="2" charset="0"/>
                <a:ea typeface="Arial"/>
                <a:cs typeface="Arial"/>
                <a:sym typeface="Arial"/>
              </a:rPr>
              <a:t>2027</a:t>
            </a:r>
            <a:endParaRPr sz="1400" b="1" dirty="0">
              <a:solidFill>
                <a:schemeClr val="accent6">
                  <a:lumMod val="50000"/>
                </a:schemeClr>
              </a:solidFill>
              <a:latin typeface="Barlow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369;g2edc0afa0d1_5_400">
            <a:extLst>
              <a:ext uri="{FF2B5EF4-FFF2-40B4-BE49-F238E27FC236}">
                <a16:creationId xmlns:a16="http://schemas.microsoft.com/office/drawing/2014/main" id="{EBB107A0-026B-9A7B-52D7-35E061106188}"/>
              </a:ext>
            </a:extLst>
          </p:cNvPr>
          <p:cNvSpPr txBox="1"/>
          <p:nvPr/>
        </p:nvSpPr>
        <p:spPr>
          <a:xfrm>
            <a:off x="6677293" y="4527543"/>
            <a:ext cx="1738964" cy="188808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Rupat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Puri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Ampuh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North Andaman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Maratua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II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Bengara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II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Mamberamo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Tomini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Bay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AOI-K1 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SE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Natuna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Karapan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Baru</a:t>
            </a:r>
            <a:endParaRPr sz="1100" dirty="0"/>
          </a:p>
          <a:p>
            <a:pPr marL="153828" indent="-98902">
              <a:lnSpc>
                <a:spcPct val="90000"/>
              </a:lnSpc>
              <a:buClr>
                <a:srgbClr val="000000"/>
              </a:buClr>
              <a:buSzPts val="1333"/>
            </a:pPr>
            <a:endParaRPr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8" name="Google Shape;2386;g2edc0afa0d1_5_400">
            <a:extLst>
              <a:ext uri="{FF2B5EF4-FFF2-40B4-BE49-F238E27FC236}">
                <a16:creationId xmlns:a16="http://schemas.microsoft.com/office/drawing/2014/main" id="{CD0F265D-5D0F-A11F-5874-D327ED262B18}"/>
              </a:ext>
            </a:extLst>
          </p:cNvPr>
          <p:cNvSpPr/>
          <p:nvPr/>
        </p:nvSpPr>
        <p:spPr>
          <a:xfrm>
            <a:off x="8304990" y="4226664"/>
            <a:ext cx="99860" cy="109856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</p:spPr>
        <p:txBody>
          <a:bodyPr spcFirstLastPara="1" wrap="square" lIns="59328" tIns="29656" rIns="59328" bIns="29656" anchor="ctr" anchorCtr="0">
            <a:noAutofit/>
          </a:bodyPr>
          <a:lstStyle/>
          <a:p>
            <a:pPr algn="ctr">
              <a:buClr>
                <a:srgbClr val="000000"/>
              </a:buClr>
              <a:buSzPts val="1867"/>
            </a:pPr>
            <a:endParaRPr sz="1211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9" name="Google Shape;2387;g2edc0afa0d1_5_400">
            <a:extLst>
              <a:ext uri="{FF2B5EF4-FFF2-40B4-BE49-F238E27FC236}">
                <a16:creationId xmlns:a16="http://schemas.microsoft.com/office/drawing/2014/main" id="{0AF444D4-B6F1-3310-0527-DE86A8882412}"/>
              </a:ext>
            </a:extLst>
          </p:cNvPr>
          <p:cNvSpPr txBox="1"/>
          <p:nvPr/>
        </p:nvSpPr>
        <p:spPr>
          <a:xfrm>
            <a:off x="8387880" y="4138528"/>
            <a:ext cx="563915" cy="2753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7030A0"/>
                </a:solidFill>
                <a:latin typeface="Barlow" panose="00000500000000000000" pitchFamily="2" charset="0"/>
                <a:ea typeface="Arial"/>
                <a:cs typeface="Arial"/>
                <a:sym typeface="Arial"/>
              </a:rPr>
              <a:t>2028</a:t>
            </a:r>
            <a:endParaRPr sz="1400" b="1" dirty="0">
              <a:solidFill>
                <a:srgbClr val="7030A0"/>
              </a:solidFill>
              <a:latin typeface="Barlow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390;g2edc0afa0d1_5_400">
            <a:extLst>
              <a:ext uri="{FF2B5EF4-FFF2-40B4-BE49-F238E27FC236}">
                <a16:creationId xmlns:a16="http://schemas.microsoft.com/office/drawing/2014/main" id="{C5A05D5D-CC36-AC39-165D-5E5F7822CC79}"/>
              </a:ext>
            </a:extLst>
          </p:cNvPr>
          <p:cNvSpPr txBox="1"/>
          <p:nvPr/>
        </p:nvSpPr>
        <p:spPr>
          <a:xfrm>
            <a:off x="8232002" y="4568266"/>
            <a:ext cx="2119742" cy="15833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Patin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South East Java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Taliabu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South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Matindok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Rangkas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Boka 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Enrekang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Northeast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Tanjung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Palmerah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Baru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Tungka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Baru</a:t>
            </a:r>
            <a:endParaRPr sz="1100" dirty="0"/>
          </a:p>
        </p:txBody>
      </p:sp>
      <p:sp>
        <p:nvSpPr>
          <p:cNvPr id="291" name="Google Shape;2411;g2edc0afa0d1_5_400">
            <a:extLst>
              <a:ext uri="{FF2B5EF4-FFF2-40B4-BE49-F238E27FC236}">
                <a16:creationId xmlns:a16="http://schemas.microsoft.com/office/drawing/2014/main" id="{69934E62-8496-2D5E-9803-354CA5AE2954}"/>
              </a:ext>
            </a:extLst>
          </p:cNvPr>
          <p:cNvSpPr txBox="1"/>
          <p:nvPr/>
        </p:nvSpPr>
        <p:spPr>
          <a:xfrm>
            <a:off x="9709444" y="4434793"/>
            <a:ext cx="2393118" cy="21927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Bukit Barat</a:t>
            </a:r>
            <a:endParaRPr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Kasongan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Sampit</a:t>
            </a:r>
            <a:endParaRPr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Palangkaraya</a:t>
            </a:r>
            <a:endParaRPr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West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Sangatta</a:t>
            </a:r>
            <a:endParaRPr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South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Sageri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South East Mandar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Halmahera 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Kofiau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Semai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IV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9"/>
            </a:pPr>
            <a:r>
              <a:rPr lang="en-US" sz="1100" dirty="0"/>
              <a:t>North </a:t>
            </a:r>
            <a:r>
              <a:rPr lang="en-US" sz="1100" dirty="0" err="1"/>
              <a:t>Arguni</a:t>
            </a:r>
            <a:endParaRPr lang="en-US" sz="1100" dirty="0"/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9"/>
            </a:pPr>
            <a:r>
              <a:rPr lang="en-US" sz="1100" dirty="0" err="1"/>
              <a:t>Cendrawasih</a:t>
            </a:r>
            <a:r>
              <a:rPr lang="en-US" sz="1100" dirty="0"/>
              <a:t> Bay II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9"/>
            </a:pPr>
            <a:r>
              <a:rPr lang="en-US" sz="1100" dirty="0" err="1"/>
              <a:t>Cendrawasih</a:t>
            </a:r>
            <a:r>
              <a:rPr lang="en-US" sz="1100" dirty="0"/>
              <a:t> Bay III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9"/>
            </a:pPr>
            <a:r>
              <a:rPr lang="en-US" sz="1100" dirty="0" err="1"/>
              <a:t>Akimeugah</a:t>
            </a:r>
            <a:r>
              <a:rPr lang="en-US" sz="1100" dirty="0"/>
              <a:t> I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9"/>
            </a:pPr>
            <a:r>
              <a:rPr lang="en-US" sz="1100" dirty="0" err="1"/>
              <a:t>Akimeugah</a:t>
            </a:r>
            <a:r>
              <a:rPr lang="en-US" sz="1100" dirty="0"/>
              <a:t> II</a:t>
            </a:r>
          </a:p>
          <a:p>
            <a:pPr marL="263525" indent="-263525">
              <a:lnSpc>
                <a:spcPct val="90000"/>
              </a:lnSpc>
              <a:buClr>
                <a:srgbClr val="000000"/>
              </a:buClr>
              <a:buSzPct val="100000"/>
              <a:buFont typeface="+mj-lt"/>
              <a:buAutoNum type="arabicPeriod" startAt="9"/>
            </a:pPr>
            <a:r>
              <a:rPr lang="en-US" sz="1100" dirty="0"/>
              <a:t>East Tanimbar</a:t>
            </a:r>
          </a:p>
        </p:txBody>
      </p:sp>
      <p:sp>
        <p:nvSpPr>
          <p:cNvPr id="292" name="Google Shape;2412;g2edc0afa0d1_5_400">
            <a:extLst>
              <a:ext uri="{FF2B5EF4-FFF2-40B4-BE49-F238E27FC236}">
                <a16:creationId xmlns:a16="http://schemas.microsoft.com/office/drawing/2014/main" id="{C50540AA-5D78-0EF3-BC02-7C1E2EB1F2FB}"/>
              </a:ext>
            </a:extLst>
          </p:cNvPr>
          <p:cNvSpPr/>
          <p:nvPr/>
        </p:nvSpPr>
        <p:spPr>
          <a:xfrm>
            <a:off x="9734308" y="4206792"/>
            <a:ext cx="99870" cy="110577"/>
          </a:xfrm>
          <a:prstGeom prst="flowChartConnector">
            <a:avLst/>
          </a:prstGeom>
          <a:solidFill>
            <a:srgbClr val="ECB133"/>
          </a:solidFill>
          <a:ln>
            <a:noFill/>
          </a:ln>
          <a:effectLst/>
        </p:spPr>
        <p:txBody>
          <a:bodyPr spcFirstLastPara="1" wrap="square" lIns="59328" tIns="29656" rIns="59328" bIns="29656" anchor="ctr" anchorCtr="0">
            <a:noAutofit/>
          </a:bodyPr>
          <a:lstStyle/>
          <a:p>
            <a:pPr algn="ctr">
              <a:buClr>
                <a:srgbClr val="000000"/>
              </a:buClr>
              <a:buSzPts val="1867"/>
            </a:pPr>
            <a:endParaRPr sz="1211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3" name="Google Shape;2413;g2edc0afa0d1_5_400">
            <a:extLst>
              <a:ext uri="{FF2B5EF4-FFF2-40B4-BE49-F238E27FC236}">
                <a16:creationId xmlns:a16="http://schemas.microsoft.com/office/drawing/2014/main" id="{C8FE66BC-085C-50C7-E79E-BDE5F599CCAD}"/>
              </a:ext>
            </a:extLst>
          </p:cNvPr>
          <p:cNvSpPr txBox="1"/>
          <p:nvPr/>
        </p:nvSpPr>
        <p:spPr>
          <a:xfrm>
            <a:off x="9811655" y="4118656"/>
            <a:ext cx="2223001" cy="27533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59328" tIns="29656" rIns="59328" bIns="29656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400" b="1" dirty="0">
                <a:solidFill>
                  <a:srgbClr val="F79646"/>
                </a:solidFill>
                <a:latin typeface="Barlow" panose="00000500000000000000" pitchFamily="2" charset="0"/>
                <a:ea typeface="Arial"/>
                <a:cs typeface="Arial"/>
                <a:sym typeface="Arial"/>
              </a:rPr>
              <a:t>14 Open Area Potential</a:t>
            </a:r>
            <a:endParaRPr sz="1400" b="1" dirty="0">
              <a:solidFill>
                <a:srgbClr val="F79646"/>
              </a:solidFill>
              <a:latin typeface="Barlow" panose="00000500000000000000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725B54C-78E9-B7B4-1A99-D6CE4746B4D4}"/>
              </a:ext>
            </a:extLst>
          </p:cNvPr>
          <p:cNvCxnSpPr>
            <a:cxnSpLocks/>
          </p:cNvCxnSpPr>
          <p:nvPr/>
        </p:nvCxnSpPr>
        <p:spPr>
          <a:xfrm>
            <a:off x="2417118" y="4312746"/>
            <a:ext cx="0" cy="223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077D87A-E6A6-30E6-7394-88B7BFF8A58A}"/>
              </a:ext>
            </a:extLst>
          </p:cNvPr>
          <p:cNvCxnSpPr>
            <a:cxnSpLocks/>
          </p:cNvCxnSpPr>
          <p:nvPr/>
        </p:nvCxnSpPr>
        <p:spPr>
          <a:xfrm>
            <a:off x="6584244" y="4312746"/>
            <a:ext cx="0" cy="223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0FDED2E3-C332-9A2F-8B21-46CF399D312B}"/>
              </a:ext>
            </a:extLst>
          </p:cNvPr>
          <p:cNvCxnSpPr>
            <a:cxnSpLocks/>
          </p:cNvCxnSpPr>
          <p:nvPr/>
        </p:nvCxnSpPr>
        <p:spPr>
          <a:xfrm>
            <a:off x="8146844" y="4312746"/>
            <a:ext cx="0" cy="223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79603EDA-E071-267A-35C0-F48225943D62}"/>
              </a:ext>
            </a:extLst>
          </p:cNvPr>
          <p:cNvCxnSpPr>
            <a:cxnSpLocks/>
          </p:cNvCxnSpPr>
          <p:nvPr/>
        </p:nvCxnSpPr>
        <p:spPr>
          <a:xfrm>
            <a:off x="9619682" y="4312746"/>
            <a:ext cx="0" cy="223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ED116FF8-69A8-4D9E-552C-70C808D003FA}"/>
              </a:ext>
            </a:extLst>
          </p:cNvPr>
          <p:cNvSpPr txBox="1"/>
          <p:nvPr/>
        </p:nvSpPr>
        <p:spPr>
          <a:xfrm>
            <a:off x="4187714" y="4385866"/>
            <a:ext cx="2393119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de-DE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West Andaman I</a:t>
            </a:r>
            <a:endParaRPr lang="de-DE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de-DE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West Andaman II</a:t>
            </a:r>
            <a:endParaRPr lang="de-DE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de-DE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Abar</a:t>
            </a:r>
            <a:endParaRPr lang="de-DE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de-DE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Anggursi</a:t>
            </a:r>
            <a:endParaRPr lang="de-DE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r>
              <a:rPr lang="de-DE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West </a:t>
            </a:r>
            <a:r>
              <a:rPr lang="de-DE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Rapak</a:t>
            </a:r>
            <a:endParaRPr lang="de-DE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+mj-lt"/>
              <a:buAutoNum type="arabicPeriod" startAt="6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Bintuni</a:t>
            </a:r>
            <a:endParaRPr lang="en-US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Drawa</a:t>
            </a:r>
            <a:endParaRPr lang="en-US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Seram-Aru</a:t>
            </a:r>
            <a:endParaRPr lang="en-US" sz="1100" dirty="0"/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Namori</a:t>
            </a:r>
            <a:endParaRPr lang="en-US" sz="1100" dirty="0"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Talu-Sapukala</a:t>
            </a:r>
            <a:endParaRPr lang="en-US" sz="1100" dirty="0"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Bengkulu Mentawai</a:t>
            </a: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Marva-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Talawang</a:t>
            </a: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</a:t>
            </a: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Balakbalakang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Masakka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Nawasena</a:t>
            </a:r>
            <a:endParaRPr lang="en-US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65113" indent="-2651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 startAt="6"/>
            </a:pPr>
            <a:r>
              <a:rPr lang="en-US" sz="11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South Tanimbar</a:t>
            </a:r>
            <a:endParaRPr lang="de-DE"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176213" indent="-176213">
              <a:lnSpc>
                <a:spcPct val="90000"/>
              </a:lnSpc>
              <a:buClr>
                <a:srgbClr val="000000"/>
              </a:buClr>
              <a:buSzPts val="1333"/>
              <a:buFont typeface="Arial"/>
              <a:buAutoNum type="arabicPeriod"/>
            </a:pPr>
            <a:endParaRPr lang="en-ID" sz="1100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387B99E8-653F-491C-7A29-9317424DA9EA}"/>
              </a:ext>
            </a:extLst>
          </p:cNvPr>
          <p:cNvSpPr txBox="1"/>
          <p:nvPr/>
        </p:nvSpPr>
        <p:spPr>
          <a:xfrm>
            <a:off x="626685" y="2955823"/>
            <a:ext cx="353967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Blok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ditawarkan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300" name="Picture 299">
            <a:extLst>
              <a:ext uri="{FF2B5EF4-FFF2-40B4-BE49-F238E27FC236}">
                <a16:creationId xmlns:a16="http://schemas.microsoft.com/office/drawing/2014/main" id="{8D9BAA1D-DBC0-7BF5-568F-97DB10D95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25" b="43372"/>
          <a:stretch/>
        </p:blipFill>
        <p:spPr>
          <a:xfrm>
            <a:off x="5096949" y="600812"/>
            <a:ext cx="6468366" cy="3261656"/>
          </a:xfrm>
          <a:prstGeom prst="rect">
            <a:avLst/>
          </a:prstGeom>
        </p:spPr>
      </p:pic>
      <p:sp>
        <p:nvSpPr>
          <p:cNvPr id="301" name="TextBox 300">
            <a:extLst>
              <a:ext uri="{FF2B5EF4-FFF2-40B4-BE49-F238E27FC236}">
                <a16:creationId xmlns:a16="http://schemas.microsoft.com/office/drawing/2014/main" id="{1136CA08-7DD9-4B7A-AB38-4CC3026F01D2}"/>
              </a:ext>
            </a:extLst>
          </p:cNvPr>
          <p:cNvSpPr txBox="1"/>
          <p:nvPr/>
        </p:nvSpPr>
        <p:spPr>
          <a:xfrm>
            <a:off x="582055" y="535467"/>
            <a:ext cx="60497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Panjang </a:t>
            </a:r>
          </a:p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Eksplorasi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Massif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F3033C3B-86EE-58A6-6BE5-045E2E9C226B}"/>
              </a:ext>
            </a:extLst>
          </p:cNvPr>
          <p:cNvSpPr/>
          <p:nvPr/>
        </p:nvSpPr>
        <p:spPr>
          <a:xfrm>
            <a:off x="622179" y="2075502"/>
            <a:ext cx="2342306" cy="335392"/>
          </a:xfrm>
          <a:prstGeom prst="roundRect">
            <a:avLst>
              <a:gd name="adj" fmla="val 5037"/>
            </a:avLst>
          </a:prstGeom>
          <a:solidFill>
            <a:srgbClr val="FFC600"/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29514EA9-04E8-40FB-571E-F1FA1376C4EE}"/>
              </a:ext>
            </a:extLst>
          </p:cNvPr>
          <p:cNvSpPr txBox="1"/>
          <p:nvPr/>
        </p:nvSpPr>
        <p:spPr>
          <a:xfrm>
            <a:off x="622179" y="1634282"/>
            <a:ext cx="3828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Blok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ditawarkan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C888F1A-56B5-CADC-5CB7-D46FB681564B}"/>
              </a:ext>
            </a:extLst>
          </p:cNvPr>
          <p:cNvSpPr txBox="1"/>
          <p:nvPr/>
        </p:nvSpPr>
        <p:spPr>
          <a:xfrm>
            <a:off x="10035729" y="3715760"/>
            <a:ext cx="15295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Barlow" panose="00000500000000000000" pitchFamily="2" charset="0"/>
              </a:rPr>
              <a:t>(Status 1 Oktober 2024)</a:t>
            </a:r>
            <a:endParaRPr lang="en-ID" sz="1050" dirty="0">
              <a:latin typeface="Barlow" panose="00000500000000000000" pitchFamily="2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86D90FD-AA49-DC64-4B93-DF58CD8C0F2C}"/>
              </a:ext>
            </a:extLst>
          </p:cNvPr>
          <p:cNvCxnSpPr>
            <a:cxnSpLocks/>
          </p:cNvCxnSpPr>
          <p:nvPr/>
        </p:nvCxnSpPr>
        <p:spPr>
          <a:xfrm>
            <a:off x="4133926" y="4353701"/>
            <a:ext cx="0" cy="223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7082ADF-E945-6D49-24CD-B2356AF5D20B}"/>
              </a:ext>
            </a:extLst>
          </p:cNvPr>
          <p:cNvSpPr txBox="1">
            <a:spLocks/>
          </p:cNvSpPr>
          <p:nvPr/>
        </p:nvSpPr>
        <p:spPr>
          <a:xfrm>
            <a:off x="11668125" y="6411595"/>
            <a:ext cx="5238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DAA1C-32BF-EF4E-A99C-F492ED21D6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13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</TotalTime>
  <Words>525</Words>
  <Application>Microsoft Office PowerPoint</Application>
  <PresentationFormat>Widescreen</PresentationFormat>
  <Paragraphs>185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Barlow</vt:lpstr>
      <vt:lpstr>Calibri</vt:lpstr>
      <vt:lpstr>Calibri Light</vt:lpstr>
      <vt:lpstr>Helvetica</vt:lpstr>
      <vt:lpstr>Quattrocento Sans</vt:lpstr>
      <vt:lpstr>Office Theme</vt:lpstr>
      <vt:lpstr>PowerPoint Presentation</vt:lpstr>
      <vt:lpstr>Profil Produksi Minyak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JS Dell</cp:lastModifiedBy>
  <cp:revision>92</cp:revision>
  <cp:lastPrinted>2025-02-11T07:03:45Z</cp:lastPrinted>
  <dcterms:created xsi:type="dcterms:W3CDTF">2024-08-26T03:43:25Z</dcterms:created>
  <dcterms:modified xsi:type="dcterms:W3CDTF">2025-02-19T05:32:48Z</dcterms:modified>
</cp:coreProperties>
</file>